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70" r:id="rId12"/>
    <p:sldId id="269" r:id="rId13"/>
    <p:sldId id="268" r:id="rId14"/>
    <p:sldId id="267" r:id="rId15"/>
    <p:sldId id="266" r:id="rId16"/>
    <p:sldId id="271" r:id="rId17"/>
    <p:sldId id="272" r:id="rId18"/>
    <p:sldId id="274" r:id="rId19"/>
    <p:sldId id="275" r:id="rId20"/>
    <p:sldId id="276" r:id="rId21"/>
    <p:sldId id="278" r:id="rId22"/>
    <p:sldId id="280" r:id="rId23"/>
    <p:sldId id="286" r:id="rId24"/>
    <p:sldId id="285" r:id="rId25"/>
    <p:sldId id="284" r:id="rId26"/>
    <p:sldId id="283" r:id="rId27"/>
    <p:sldId id="282" r:id="rId28"/>
    <p:sldId id="281" r:id="rId29"/>
    <p:sldId id="287" r:id="rId30"/>
    <p:sldId id="288" r:id="rId31"/>
    <p:sldId id="290" r:id="rId32"/>
    <p:sldId id="289" r:id="rId33"/>
    <p:sldId id="291" r:id="rId34"/>
    <p:sldId id="292" r:id="rId35"/>
    <p:sldId id="293" r:id="rId36"/>
    <p:sldId id="279" r:id="rId37"/>
    <p:sldId id="277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6EBE4-F5AC-45CC-B6DC-6DDB77085C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F83652-701F-4D79-B08D-57673EA2094A}">
      <dgm:prSet phldrT="[Текст]" custT="1"/>
      <dgm:spPr/>
      <dgm:t>
        <a:bodyPr/>
        <a:lstStyle/>
        <a:p>
          <a:r>
            <a:rPr lang="ru-RU" sz="2000" dirty="0"/>
            <a:t>Семейное законодательство (Семья, родители)</a:t>
          </a:r>
        </a:p>
      </dgm:t>
    </dgm:pt>
    <dgm:pt modelId="{2153B943-AA38-469C-B028-5C1E13FFEEC1}" type="parTrans" cxnId="{DA4B146A-3C56-4832-B36D-C0E6179D3283}">
      <dgm:prSet/>
      <dgm:spPr/>
      <dgm:t>
        <a:bodyPr/>
        <a:lstStyle/>
        <a:p>
          <a:endParaRPr lang="ru-RU"/>
        </a:p>
      </dgm:t>
    </dgm:pt>
    <dgm:pt modelId="{26383595-B6EE-4066-BA97-FBD431BDE94E}" type="sibTrans" cxnId="{DA4B146A-3C56-4832-B36D-C0E6179D3283}">
      <dgm:prSet/>
      <dgm:spPr/>
      <dgm:t>
        <a:bodyPr/>
        <a:lstStyle/>
        <a:p>
          <a:endParaRPr lang="ru-RU"/>
        </a:p>
      </dgm:t>
    </dgm:pt>
    <dgm:pt modelId="{F5F21612-C445-4B9B-8423-1BD06E38FB5D}">
      <dgm:prSet phldrT="[Текст]" custT="1"/>
      <dgm:spPr/>
      <dgm:t>
        <a:bodyPr/>
        <a:lstStyle/>
        <a:p>
          <a:r>
            <a:rPr lang="ru-RU" sz="2000" dirty="0"/>
            <a:t>Государственная забота:</a:t>
          </a:r>
        </a:p>
        <a:p>
          <a:r>
            <a:rPr lang="ru-RU" sz="2000" dirty="0"/>
            <a:t>1 Школы, учреждения доп.образования)</a:t>
          </a:r>
        </a:p>
        <a:p>
          <a:r>
            <a:rPr lang="ru-RU" sz="2000" dirty="0"/>
            <a:t>2 Органы опеки и попечительства. КДН и ЗП.</a:t>
          </a:r>
        </a:p>
        <a:p>
          <a:r>
            <a:rPr lang="ru-RU" sz="2000" dirty="0"/>
            <a:t>3 Суды, прокуратура.</a:t>
          </a:r>
        </a:p>
        <a:p>
          <a:r>
            <a:rPr lang="ru-RU" sz="2000" dirty="0"/>
            <a:t>4. Конституция РФ.</a:t>
          </a:r>
        </a:p>
      </dgm:t>
    </dgm:pt>
    <dgm:pt modelId="{74A9E8A0-F74D-41C0-BF2B-AD6C119F7A1F}" type="parTrans" cxnId="{79C23309-9E00-4DD3-BF67-21FCBECE11D5}">
      <dgm:prSet/>
      <dgm:spPr/>
      <dgm:t>
        <a:bodyPr/>
        <a:lstStyle/>
        <a:p>
          <a:endParaRPr lang="ru-RU"/>
        </a:p>
      </dgm:t>
    </dgm:pt>
    <dgm:pt modelId="{E9386A2E-D41E-4A99-B1F9-967594BDC66A}" type="sibTrans" cxnId="{79C23309-9E00-4DD3-BF67-21FCBECE11D5}">
      <dgm:prSet/>
      <dgm:spPr/>
      <dgm:t>
        <a:bodyPr/>
        <a:lstStyle/>
        <a:p>
          <a:endParaRPr lang="ru-RU"/>
        </a:p>
      </dgm:t>
    </dgm:pt>
    <dgm:pt modelId="{A6A2FB84-5F84-442B-9F4F-8C2562E4F400}">
      <dgm:prSet phldrT="[Текст]" custT="1"/>
      <dgm:spPr/>
      <dgm:t>
        <a:bodyPr/>
        <a:lstStyle/>
        <a:p>
          <a:r>
            <a:rPr lang="ru-RU" sz="2000" dirty="0"/>
            <a:t>Международное право (Конвенция о правах ребенка, Декларация прав ребенка)</a:t>
          </a:r>
        </a:p>
      </dgm:t>
    </dgm:pt>
    <dgm:pt modelId="{85253F89-3DAB-422D-8D64-AC227BF429B5}" type="parTrans" cxnId="{CAF78B74-435E-464A-AB84-E37453CCBE9F}">
      <dgm:prSet/>
      <dgm:spPr/>
      <dgm:t>
        <a:bodyPr/>
        <a:lstStyle/>
        <a:p>
          <a:endParaRPr lang="ru-RU"/>
        </a:p>
      </dgm:t>
    </dgm:pt>
    <dgm:pt modelId="{A03D9F37-9ADC-45E0-A353-0A652690730E}" type="sibTrans" cxnId="{CAF78B74-435E-464A-AB84-E37453CCBE9F}">
      <dgm:prSet/>
      <dgm:spPr/>
      <dgm:t>
        <a:bodyPr/>
        <a:lstStyle/>
        <a:p>
          <a:endParaRPr lang="ru-RU"/>
        </a:p>
      </dgm:t>
    </dgm:pt>
    <dgm:pt modelId="{EA39F080-AAF5-4115-AF4F-6C01CA62C406}" type="pres">
      <dgm:prSet presAssocID="{5D26EBE4-F5AC-45CC-B6DC-6DDB77085C3B}" presName="linear" presStyleCnt="0">
        <dgm:presLayoutVars>
          <dgm:dir/>
          <dgm:animLvl val="lvl"/>
          <dgm:resizeHandles val="exact"/>
        </dgm:presLayoutVars>
      </dgm:prSet>
      <dgm:spPr/>
    </dgm:pt>
    <dgm:pt modelId="{B26ACF59-5F3E-445F-B887-0ACBC2846A0F}" type="pres">
      <dgm:prSet presAssocID="{EAF83652-701F-4D79-B08D-57673EA2094A}" presName="parentLin" presStyleCnt="0"/>
      <dgm:spPr/>
    </dgm:pt>
    <dgm:pt modelId="{73ED4C18-33BA-4880-A428-981C3B501EBE}" type="pres">
      <dgm:prSet presAssocID="{EAF83652-701F-4D79-B08D-57673EA2094A}" presName="parentLeftMargin" presStyleLbl="node1" presStyleIdx="0" presStyleCnt="3"/>
      <dgm:spPr/>
    </dgm:pt>
    <dgm:pt modelId="{441A6470-7300-48D5-A9A0-2FECC7EAD7F4}" type="pres">
      <dgm:prSet presAssocID="{EAF83652-701F-4D79-B08D-57673EA2094A}" presName="parentText" presStyleLbl="node1" presStyleIdx="0" presStyleCnt="3" custScaleY="273097" custLinFactY="-100000" custLinFactNeighborX="11111" custLinFactNeighborY="-120886">
        <dgm:presLayoutVars>
          <dgm:chMax val="0"/>
          <dgm:bulletEnabled val="1"/>
        </dgm:presLayoutVars>
      </dgm:prSet>
      <dgm:spPr/>
    </dgm:pt>
    <dgm:pt modelId="{074CE428-2E1F-431F-A651-0F9CB6651AAC}" type="pres">
      <dgm:prSet presAssocID="{EAF83652-701F-4D79-B08D-57673EA2094A}" presName="negativeSpace" presStyleCnt="0"/>
      <dgm:spPr/>
    </dgm:pt>
    <dgm:pt modelId="{F1299107-35F2-4D6F-91D3-12D44ABB7DE7}" type="pres">
      <dgm:prSet presAssocID="{EAF83652-701F-4D79-B08D-57673EA2094A}" presName="childText" presStyleLbl="conFgAcc1" presStyleIdx="0" presStyleCnt="3">
        <dgm:presLayoutVars>
          <dgm:bulletEnabled val="1"/>
        </dgm:presLayoutVars>
      </dgm:prSet>
      <dgm:spPr/>
    </dgm:pt>
    <dgm:pt modelId="{31377AF2-78C3-4815-AC09-FCAC550357BC}" type="pres">
      <dgm:prSet presAssocID="{26383595-B6EE-4066-BA97-FBD431BDE94E}" presName="spaceBetweenRectangles" presStyleCnt="0"/>
      <dgm:spPr/>
    </dgm:pt>
    <dgm:pt modelId="{3408525E-CBB9-4E30-AE00-A7EED0FE74A5}" type="pres">
      <dgm:prSet presAssocID="{F5F21612-C445-4B9B-8423-1BD06E38FB5D}" presName="parentLin" presStyleCnt="0"/>
      <dgm:spPr/>
    </dgm:pt>
    <dgm:pt modelId="{60AD5D09-B001-403D-BAFB-48E31765A1EB}" type="pres">
      <dgm:prSet presAssocID="{F5F21612-C445-4B9B-8423-1BD06E38FB5D}" presName="parentLeftMargin" presStyleLbl="node1" presStyleIdx="0" presStyleCnt="3"/>
      <dgm:spPr/>
    </dgm:pt>
    <dgm:pt modelId="{25A5284E-0A77-4A70-9007-8023401A4FBB}" type="pres">
      <dgm:prSet presAssocID="{F5F21612-C445-4B9B-8423-1BD06E38FB5D}" presName="parentText" presStyleLbl="node1" presStyleIdx="1" presStyleCnt="3" custScaleY="640995">
        <dgm:presLayoutVars>
          <dgm:chMax val="0"/>
          <dgm:bulletEnabled val="1"/>
        </dgm:presLayoutVars>
      </dgm:prSet>
      <dgm:spPr/>
    </dgm:pt>
    <dgm:pt modelId="{109A3C81-C988-472D-A8B7-9AC6802C9DB5}" type="pres">
      <dgm:prSet presAssocID="{F5F21612-C445-4B9B-8423-1BD06E38FB5D}" presName="negativeSpace" presStyleCnt="0"/>
      <dgm:spPr/>
    </dgm:pt>
    <dgm:pt modelId="{C7B75923-1954-4E07-87A1-B6CE0A95D57C}" type="pres">
      <dgm:prSet presAssocID="{F5F21612-C445-4B9B-8423-1BD06E38FB5D}" presName="childText" presStyleLbl="conFgAcc1" presStyleIdx="1" presStyleCnt="3">
        <dgm:presLayoutVars>
          <dgm:bulletEnabled val="1"/>
        </dgm:presLayoutVars>
      </dgm:prSet>
      <dgm:spPr/>
    </dgm:pt>
    <dgm:pt modelId="{0614FA93-7561-4F48-8E7E-D51CB36784DC}" type="pres">
      <dgm:prSet presAssocID="{E9386A2E-D41E-4A99-B1F9-967594BDC66A}" presName="spaceBetweenRectangles" presStyleCnt="0"/>
      <dgm:spPr/>
    </dgm:pt>
    <dgm:pt modelId="{725546EC-A35A-4A01-9E2F-A58DC99074D0}" type="pres">
      <dgm:prSet presAssocID="{A6A2FB84-5F84-442B-9F4F-8C2562E4F400}" presName="parentLin" presStyleCnt="0"/>
      <dgm:spPr/>
    </dgm:pt>
    <dgm:pt modelId="{F4F6D5F3-8233-436E-BC3F-C378BE1F284B}" type="pres">
      <dgm:prSet presAssocID="{A6A2FB84-5F84-442B-9F4F-8C2562E4F400}" presName="parentLeftMargin" presStyleLbl="node1" presStyleIdx="1" presStyleCnt="3"/>
      <dgm:spPr/>
    </dgm:pt>
    <dgm:pt modelId="{402DCAFE-F314-4061-8B0C-47F61F83EB36}" type="pres">
      <dgm:prSet presAssocID="{A6A2FB84-5F84-442B-9F4F-8C2562E4F400}" presName="parentText" presStyleLbl="node1" presStyleIdx="2" presStyleCnt="3" custScaleY="218181" custLinFactY="100000" custLinFactNeighborX="-7407" custLinFactNeighborY="125721">
        <dgm:presLayoutVars>
          <dgm:chMax val="0"/>
          <dgm:bulletEnabled val="1"/>
        </dgm:presLayoutVars>
      </dgm:prSet>
      <dgm:spPr/>
    </dgm:pt>
    <dgm:pt modelId="{6F682C71-43C4-4796-A1A8-7FF946C97730}" type="pres">
      <dgm:prSet presAssocID="{A6A2FB84-5F84-442B-9F4F-8C2562E4F400}" presName="negativeSpace" presStyleCnt="0"/>
      <dgm:spPr/>
    </dgm:pt>
    <dgm:pt modelId="{9E828695-4197-4938-8011-98A0E53F682C}" type="pres">
      <dgm:prSet presAssocID="{A6A2FB84-5F84-442B-9F4F-8C2562E4F4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9C23309-9E00-4DD3-BF67-21FCBECE11D5}" srcId="{5D26EBE4-F5AC-45CC-B6DC-6DDB77085C3B}" destId="{F5F21612-C445-4B9B-8423-1BD06E38FB5D}" srcOrd="1" destOrd="0" parTransId="{74A9E8A0-F74D-41C0-BF2B-AD6C119F7A1F}" sibTransId="{E9386A2E-D41E-4A99-B1F9-967594BDC66A}"/>
    <dgm:cxn modelId="{B0E5BA3F-1BD3-42F8-A591-13DC8D4B7BE4}" type="presOf" srcId="{5D26EBE4-F5AC-45CC-B6DC-6DDB77085C3B}" destId="{EA39F080-AAF5-4115-AF4F-6C01CA62C406}" srcOrd="0" destOrd="0" presId="urn:microsoft.com/office/officeart/2005/8/layout/list1"/>
    <dgm:cxn modelId="{DA4B146A-3C56-4832-B36D-C0E6179D3283}" srcId="{5D26EBE4-F5AC-45CC-B6DC-6DDB77085C3B}" destId="{EAF83652-701F-4D79-B08D-57673EA2094A}" srcOrd="0" destOrd="0" parTransId="{2153B943-AA38-469C-B028-5C1E13FFEEC1}" sibTransId="{26383595-B6EE-4066-BA97-FBD431BDE94E}"/>
    <dgm:cxn modelId="{CAF78B74-435E-464A-AB84-E37453CCBE9F}" srcId="{5D26EBE4-F5AC-45CC-B6DC-6DDB77085C3B}" destId="{A6A2FB84-5F84-442B-9F4F-8C2562E4F400}" srcOrd="2" destOrd="0" parTransId="{85253F89-3DAB-422D-8D64-AC227BF429B5}" sibTransId="{A03D9F37-9ADC-45E0-A353-0A652690730E}"/>
    <dgm:cxn modelId="{69FBF274-FE3B-4E1E-8878-C394C4225882}" type="presOf" srcId="{F5F21612-C445-4B9B-8423-1BD06E38FB5D}" destId="{25A5284E-0A77-4A70-9007-8023401A4FBB}" srcOrd="1" destOrd="0" presId="urn:microsoft.com/office/officeart/2005/8/layout/list1"/>
    <dgm:cxn modelId="{1BEDF78C-3AB4-4CDB-ACFE-9CFAB772F226}" type="presOf" srcId="{F5F21612-C445-4B9B-8423-1BD06E38FB5D}" destId="{60AD5D09-B001-403D-BAFB-48E31765A1EB}" srcOrd="0" destOrd="0" presId="urn:microsoft.com/office/officeart/2005/8/layout/list1"/>
    <dgm:cxn modelId="{DDE33893-0F58-4CF3-8653-114BB2C2940B}" type="presOf" srcId="{EAF83652-701F-4D79-B08D-57673EA2094A}" destId="{441A6470-7300-48D5-A9A0-2FECC7EAD7F4}" srcOrd="1" destOrd="0" presId="urn:microsoft.com/office/officeart/2005/8/layout/list1"/>
    <dgm:cxn modelId="{D0E24A98-0B52-4A8C-AEC0-24268F1B615E}" type="presOf" srcId="{A6A2FB84-5F84-442B-9F4F-8C2562E4F400}" destId="{F4F6D5F3-8233-436E-BC3F-C378BE1F284B}" srcOrd="0" destOrd="0" presId="urn:microsoft.com/office/officeart/2005/8/layout/list1"/>
    <dgm:cxn modelId="{A178F8DF-CC3C-4EAE-BC25-7F20C1F129DC}" type="presOf" srcId="{A6A2FB84-5F84-442B-9F4F-8C2562E4F400}" destId="{402DCAFE-F314-4061-8B0C-47F61F83EB36}" srcOrd="1" destOrd="0" presId="urn:microsoft.com/office/officeart/2005/8/layout/list1"/>
    <dgm:cxn modelId="{B8D276FB-34E8-44F8-8576-7CAF91ECAE5B}" type="presOf" srcId="{EAF83652-701F-4D79-B08D-57673EA2094A}" destId="{73ED4C18-33BA-4880-A428-981C3B501EBE}" srcOrd="0" destOrd="0" presId="urn:microsoft.com/office/officeart/2005/8/layout/list1"/>
    <dgm:cxn modelId="{4A313299-F157-4CB7-9B92-6D225C336531}" type="presParOf" srcId="{EA39F080-AAF5-4115-AF4F-6C01CA62C406}" destId="{B26ACF59-5F3E-445F-B887-0ACBC2846A0F}" srcOrd="0" destOrd="0" presId="urn:microsoft.com/office/officeart/2005/8/layout/list1"/>
    <dgm:cxn modelId="{87CAB297-692D-4D05-86B8-70638C7EC466}" type="presParOf" srcId="{B26ACF59-5F3E-445F-B887-0ACBC2846A0F}" destId="{73ED4C18-33BA-4880-A428-981C3B501EBE}" srcOrd="0" destOrd="0" presId="urn:microsoft.com/office/officeart/2005/8/layout/list1"/>
    <dgm:cxn modelId="{A6D79A0A-9FA7-4014-AFF4-C68D801BC664}" type="presParOf" srcId="{B26ACF59-5F3E-445F-B887-0ACBC2846A0F}" destId="{441A6470-7300-48D5-A9A0-2FECC7EAD7F4}" srcOrd="1" destOrd="0" presId="urn:microsoft.com/office/officeart/2005/8/layout/list1"/>
    <dgm:cxn modelId="{15CD4126-E94A-45D9-8A80-6D5904FA717F}" type="presParOf" srcId="{EA39F080-AAF5-4115-AF4F-6C01CA62C406}" destId="{074CE428-2E1F-431F-A651-0F9CB6651AAC}" srcOrd="1" destOrd="0" presId="urn:microsoft.com/office/officeart/2005/8/layout/list1"/>
    <dgm:cxn modelId="{F3158D8A-AEFC-405A-A76B-079D8C206139}" type="presParOf" srcId="{EA39F080-AAF5-4115-AF4F-6C01CA62C406}" destId="{F1299107-35F2-4D6F-91D3-12D44ABB7DE7}" srcOrd="2" destOrd="0" presId="urn:microsoft.com/office/officeart/2005/8/layout/list1"/>
    <dgm:cxn modelId="{D1F35D1D-636F-4920-AB63-F10A167DC7A1}" type="presParOf" srcId="{EA39F080-AAF5-4115-AF4F-6C01CA62C406}" destId="{31377AF2-78C3-4815-AC09-FCAC550357BC}" srcOrd="3" destOrd="0" presId="urn:microsoft.com/office/officeart/2005/8/layout/list1"/>
    <dgm:cxn modelId="{BA4CCC77-9B92-4C03-BDD2-DF9D104F0ED8}" type="presParOf" srcId="{EA39F080-AAF5-4115-AF4F-6C01CA62C406}" destId="{3408525E-CBB9-4E30-AE00-A7EED0FE74A5}" srcOrd="4" destOrd="0" presId="urn:microsoft.com/office/officeart/2005/8/layout/list1"/>
    <dgm:cxn modelId="{895D25EC-C3EC-43AF-9C77-088BE2518742}" type="presParOf" srcId="{3408525E-CBB9-4E30-AE00-A7EED0FE74A5}" destId="{60AD5D09-B001-403D-BAFB-48E31765A1EB}" srcOrd="0" destOrd="0" presId="urn:microsoft.com/office/officeart/2005/8/layout/list1"/>
    <dgm:cxn modelId="{E9451796-2D4E-416B-AF6D-EE89C265B7D9}" type="presParOf" srcId="{3408525E-CBB9-4E30-AE00-A7EED0FE74A5}" destId="{25A5284E-0A77-4A70-9007-8023401A4FBB}" srcOrd="1" destOrd="0" presId="urn:microsoft.com/office/officeart/2005/8/layout/list1"/>
    <dgm:cxn modelId="{A5818FAF-F71D-4183-9F34-1E1EA96A60FB}" type="presParOf" srcId="{EA39F080-AAF5-4115-AF4F-6C01CA62C406}" destId="{109A3C81-C988-472D-A8B7-9AC6802C9DB5}" srcOrd="5" destOrd="0" presId="urn:microsoft.com/office/officeart/2005/8/layout/list1"/>
    <dgm:cxn modelId="{CC6BE7DF-0CB9-4D62-8E18-4715414C8D42}" type="presParOf" srcId="{EA39F080-AAF5-4115-AF4F-6C01CA62C406}" destId="{C7B75923-1954-4E07-87A1-B6CE0A95D57C}" srcOrd="6" destOrd="0" presId="urn:microsoft.com/office/officeart/2005/8/layout/list1"/>
    <dgm:cxn modelId="{9A7740F4-B3FB-4E85-988E-258683C642DA}" type="presParOf" srcId="{EA39F080-AAF5-4115-AF4F-6C01CA62C406}" destId="{0614FA93-7561-4F48-8E7E-D51CB36784DC}" srcOrd="7" destOrd="0" presId="urn:microsoft.com/office/officeart/2005/8/layout/list1"/>
    <dgm:cxn modelId="{1611F04E-145C-4534-886F-A5BA1223E76C}" type="presParOf" srcId="{EA39F080-AAF5-4115-AF4F-6C01CA62C406}" destId="{725546EC-A35A-4A01-9E2F-A58DC99074D0}" srcOrd="8" destOrd="0" presId="urn:microsoft.com/office/officeart/2005/8/layout/list1"/>
    <dgm:cxn modelId="{88B102BE-CB78-4BA6-9A89-9EC8AAECEE2E}" type="presParOf" srcId="{725546EC-A35A-4A01-9E2F-A58DC99074D0}" destId="{F4F6D5F3-8233-436E-BC3F-C378BE1F284B}" srcOrd="0" destOrd="0" presId="urn:microsoft.com/office/officeart/2005/8/layout/list1"/>
    <dgm:cxn modelId="{690DFE2D-CBE2-4B44-8D44-F4FBC175705A}" type="presParOf" srcId="{725546EC-A35A-4A01-9E2F-A58DC99074D0}" destId="{402DCAFE-F314-4061-8B0C-47F61F83EB36}" srcOrd="1" destOrd="0" presId="urn:microsoft.com/office/officeart/2005/8/layout/list1"/>
    <dgm:cxn modelId="{916E268F-027D-455A-B90C-7DE51DDE6006}" type="presParOf" srcId="{EA39F080-AAF5-4115-AF4F-6C01CA62C406}" destId="{6F682C71-43C4-4796-A1A8-7FF946C97730}" srcOrd="9" destOrd="0" presId="urn:microsoft.com/office/officeart/2005/8/layout/list1"/>
    <dgm:cxn modelId="{C83C1FC0-2841-4FF6-8C3D-F4F370D92CD7}" type="presParOf" srcId="{EA39F080-AAF5-4115-AF4F-6C01CA62C406}" destId="{9E828695-4197-4938-8011-98A0E53F682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99107-35F2-4D6F-91D3-12D44ABB7DE7}">
      <dsp:nvSpPr>
        <dsp:cNvPr id="0" name=""/>
        <dsp:cNvSpPr/>
      </dsp:nvSpPr>
      <dsp:spPr>
        <a:xfrm>
          <a:off x="0" y="795078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A6470-7300-48D5-A9A0-2FECC7EAD7F4}">
      <dsp:nvSpPr>
        <dsp:cNvPr id="0" name=""/>
        <dsp:cNvSpPr/>
      </dsp:nvSpPr>
      <dsp:spPr>
        <a:xfrm>
          <a:off x="456753" y="0"/>
          <a:ext cx="5755094" cy="967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Семейное законодательство (Семья, родители)</a:t>
          </a:r>
        </a:p>
      </dsp:txBody>
      <dsp:txXfrm>
        <a:off x="456753" y="0"/>
        <a:ext cx="5755094" cy="967418"/>
      </dsp:txXfrm>
    </dsp:sp>
    <dsp:sp modelId="{C7B75923-1954-4E07-87A1-B6CE0A95D57C}">
      <dsp:nvSpPr>
        <dsp:cNvPr id="0" name=""/>
        <dsp:cNvSpPr/>
      </dsp:nvSpPr>
      <dsp:spPr>
        <a:xfrm>
          <a:off x="0" y="3255819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5284E-0A77-4A70-9007-8023401A4FBB}">
      <dsp:nvSpPr>
        <dsp:cNvPr id="0" name=""/>
        <dsp:cNvSpPr/>
      </dsp:nvSpPr>
      <dsp:spPr>
        <a:xfrm>
          <a:off x="411078" y="1162278"/>
          <a:ext cx="5755094" cy="2270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Государственная забота: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 Школы, учреждения доп.образования)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2 Органы опеки и попечительства. КДН и ЗП.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3 Суды, прокуратура.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4. Конституция РФ.</a:t>
          </a:r>
        </a:p>
      </dsp:txBody>
      <dsp:txXfrm>
        <a:off x="411078" y="1162278"/>
        <a:ext cx="5755094" cy="2270660"/>
      </dsp:txXfrm>
    </dsp:sp>
    <dsp:sp modelId="{9E828695-4197-4938-8011-98A0E53F682C}">
      <dsp:nvSpPr>
        <dsp:cNvPr id="0" name=""/>
        <dsp:cNvSpPr/>
      </dsp:nvSpPr>
      <dsp:spPr>
        <a:xfrm>
          <a:off x="0" y="4218783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DCAFE-F314-4061-8B0C-47F61F83EB36}">
      <dsp:nvSpPr>
        <dsp:cNvPr id="0" name=""/>
        <dsp:cNvSpPr/>
      </dsp:nvSpPr>
      <dsp:spPr>
        <a:xfrm>
          <a:off x="381001" y="3753078"/>
          <a:ext cx="5760720" cy="772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Международное право (Конвенция о правах ребенка, Декларация прав ребенка)</a:t>
          </a:r>
        </a:p>
      </dsp:txBody>
      <dsp:txXfrm>
        <a:off x="381001" y="3753078"/>
        <a:ext cx="5760720" cy="772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house.ru/family_and_children/education/342349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«Вопросы правовой защиты для всех участников образовательного процесса»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4724400"/>
            <a:ext cx="7086600" cy="12954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социальный педагог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 МАОУ СОШ №279 </a:t>
            </a:r>
          </a:p>
          <a:p>
            <a:pPr algn="r"/>
            <a:r>
              <a:rPr lang="ru-RU" dirty="0" err="1">
                <a:solidFill>
                  <a:schemeClr val="bg1"/>
                </a:solidFill>
              </a:rPr>
              <a:t>Федотовская</a:t>
            </a:r>
            <a:r>
              <a:rPr lang="ru-RU" dirty="0">
                <a:solidFill>
                  <a:schemeClr val="bg1"/>
                </a:solidFill>
              </a:rPr>
              <a:t> Елена Александровна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Защита прав ребенка</a:t>
            </a:r>
            <a:r>
              <a:rPr lang="ru-RU" dirty="0">
                <a:solidFill>
                  <a:schemeClr val="bg1"/>
                </a:solidFill>
              </a:rPr>
              <a:t>  - это система мер, направленных на восстановление прав ребенка, признание и пресечение правонарушений, совершенных в отношении несовершеннолетних, применение к правонарушителям санкций и привлечение их к ответственности, а также механизм практической реализации вышеперечисленных мер.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Осуществление защиты прав ребенка: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Документы по защите прав: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Декларация прав ребенка (1959 г.) </a:t>
            </a:r>
          </a:p>
          <a:p>
            <a:r>
              <a:rPr lang="ru-RU" dirty="0">
                <a:solidFill>
                  <a:schemeClr val="bg1"/>
                </a:solidFill>
              </a:rPr>
              <a:t>Конвенция ООН о правах ребенка (1989 г.)</a:t>
            </a:r>
          </a:p>
          <a:p>
            <a:r>
              <a:rPr lang="ru-RU" dirty="0">
                <a:solidFill>
                  <a:schemeClr val="bg1"/>
                </a:solidFill>
              </a:rPr>
              <a:t>Всемирная декларация об обеспечении выживания, защиты и развития детей (1990 г.)</a:t>
            </a:r>
          </a:p>
          <a:p>
            <a:r>
              <a:rPr lang="ru-RU" dirty="0">
                <a:solidFill>
                  <a:schemeClr val="bg1"/>
                </a:solidFill>
              </a:rPr>
              <a:t>Конституции Российской Федерации</a:t>
            </a:r>
          </a:p>
          <a:p>
            <a:r>
              <a:rPr lang="ru-RU" dirty="0">
                <a:solidFill>
                  <a:schemeClr val="bg1"/>
                </a:solidFill>
              </a:rPr>
              <a:t>Семейный кодекс (1996 г.)</a:t>
            </a:r>
          </a:p>
          <a:p>
            <a:r>
              <a:rPr lang="ru-RU" dirty="0">
                <a:solidFill>
                  <a:schemeClr val="bg1"/>
                </a:solidFill>
              </a:rPr>
              <a:t>Трудовой кодекс</a:t>
            </a:r>
          </a:p>
          <a:p>
            <a:r>
              <a:rPr lang="ru-RU" dirty="0">
                <a:solidFill>
                  <a:schemeClr val="bg1"/>
                </a:solidFill>
              </a:rPr>
              <a:t>Гражданский кодекс</a:t>
            </a:r>
          </a:p>
          <a:p>
            <a:r>
              <a:rPr lang="ru-RU" dirty="0">
                <a:solidFill>
                  <a:schemeClr val="bg1"/>
                </a:solidFill>
              </a:rPr>
              <a:t>Уголовный кодекс (глава 20 – преступления против семьи и несовершеннолетних)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Федеральное законодательство: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Федеральный закон "Об образовании в Российской Федерации" (от 29.12.2012 № 273-ФЗ);</a:t>
            </a:r>
          </a:p>
          <a:p>
            <a:r>
              <a:rPr lang="ru-RU" dirty="0"/>
              <a:t>Федеральный закон «Об основных гарантиях прав ребенка в РФ» ( от 24.07.1998 № 124-ФЗ). </a:t>
            </a:r>
          </a:p>
          <a:p>
            <a:r>
              <a:rPr lang="ru-RU" dirty="0"/>
              <a:t>Федеральный закон «Об основах системы профилактики безнадзорности и правонарушений несовершеннолетних» (от 24.06.1999 г. № 120-ФЗ)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Специалисты, призванные защищать права детей в школе: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Директор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Заместители директора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Социальный педагог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Психолог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Классные руководители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Медработник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Учителя-предметники.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Уполномоченный по правам ребенка.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Реализация защиты: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1. Решение проблемы мирным путём, переговорив с учителем и выслушав обе стороны.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2. Заявление на имя директора школы .</a:t>
            </a:r>
          </a:p>
          <a:p>
            <a:r>
              <a:rPr lang="ru-RU" dirty="0">
                <a:solidFill>
                  <a:schemeClr val="bg1"/>
                </a:solidFill>
              </a:rPr>
              <a:t>3. Прокуратура, полиция, органы опеки, КДН и ЗП,  уполномоченному по правам ребенка. 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Нарушения прав ребенка: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dirty="0">
                <a:solidFill>
                  <a:schemeClr val="bg1"/>
                </a:solidFill>
              </a:rPr>
              <a:t>Нарушение его имущественных прав и интересов;</a:t>
            </a:r>
          </a:p>
          <a:p>
            <a:pPr lvl="0" fontAlgn="base"/>
            <a:r>
              <a:rPr lang="ru-RU" dirty="0">
                <a:solidFill>
                  <a:schemeClr val="bg1"/>
                </a:solidFill>
              </a:rPr>
              <a:t>Ненадлежащее выполнение или невыполнение родителями обязанностей по воспитанию и образованию ребёнка;</a:t>
            </a:r>
          </a:p>
          <a:p>
            <a:r>
              <a:rPr lang="ru-RU" dirty="0">
                <a:solidFill>
                  <a:schemeClr val="bg1"/>
                </a:solidFill>
              </a:rPr>
              <a:t>Принудительный труд;</a:t>
            </a:r>
          </a:p>
          <a:p>
            <a:r>
              <a:rPr lang="ru-RU" dirty="0">
                <a:solidFill>
                  <a:schemeClr val="bg1"/>
                </a:solidFill>
              </a:rPr>
              <a:t>Нарушения охраны здоровья;</a:t>
            </a:r>
          </a:p>
          <a:p>
            <a:r>
              <a:rPr lang="ru-RU" dirty="0" err="1">
                <a:solidFill>
                  <a:schemeClr val="bg1"/>
                </a:solidFill>
              </a:rPr>
              <a:t>Гендерное</a:t>
            </a:r>
            <a:r>
              <a:rPr lang="ru-RU" dirty="0">
                <a:solidFill>
                  <a:schemeClr val="bg1"/>
                </a:solidFill>
              </a:rPr>
              <a:t> неравенство.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Нарушения прав ребенка: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несоответствие расписания возрастным нормам; </a:t>
            </a:r>
          </a:p>
          <a:p>
            <a:r>
              <a:rPr lang="ru-RU" dirty="0">
                <a:solidFill>
                  <a:schemeClr val="bg1"/>
                </a:solidFill>
              </a:rPr>
              <a:t>увеличение учебного плана; </a:t>
            </a:r>
          </a:p>
          <a:p>
            <a:r>
              <a:rPr lang="ru-RU" dirty="0">
                <a:solidFill>
                  <a:schemeClr val="bg1"/>
                </a:solidFill>
              </a:rPr>
              <a:t>проведение более 2-х контрольных или проверочных работ в день; </a:t>
            </a:r>
          </a:p>
          <a:p>
            <a:r>
              <a:rPr lang="ru-RU" dirty="0">
                <a:solidFill>
                  <a:schemeClr val="bg1"/>
                </a:solidFill>
              </a:rPr>
              <a:t>большие объемы домашних заданий; </a:t>
            </a:r>
          </a:p>
          <a:p>
            <a:r>
              <a:rPr lang="ru-RU" dirty="0">
                <a:solidFill>
                  <a:schemeClr val="bg1"/>
                </a:solidFill>
              </a:rPr>
              <a:t>выставление отметки за поведение в журнал по предмету; </a:t>
            </a:r>
          </a:p>
          <a:p>
            <a:r>
              <a:rPr lang="ru-RU" dirty="0">
                <a:solidFill>
                  <a:schemeClr val="bg1"/>
                </a:solidFill>
              </a:rPr>
              <a:t>формирование страха ожидания неудачи;</a:t>
            </a:r>
          </a:p>
          <a:p>
            <a:r>
              <a:rPr lang="ru-RU" dirty="0">
                <a:solidFill>
                  <a:schemeClr val="bg1"/>
                </a:solidFill>
              </a:rPr>
              <a:t>пренебрежение равными возможностями учащихся и равного ко всем отношения; </a:t>
            </a:r>
          </a:p>
          <a:p>
            <a:r>
              <a:rPr lang="ru-RU" dirty="0">
                <a:solidFill>
                  <a:schemeClr val="bg1"/>
                </a:solidFill>
              </a:rPr>
              <a:t>авторитарный стиль педагогической деятельности.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Жестокое обращение с детьми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Физическое насилие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Сексуальное насилие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Психическое (эмоциональное) насилие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Пренебрежение нуждами ребенка </a:t>
            </a:r>
          </a:p>
        </p:txBody>
      </p:sp>
      <p:pic>
        <p:nvPicPr>
          <p:cNvPr id="1026" name="Picture 2" descr="http://www.myshared.ru/thumbs/6/647945/big_thumb.jpg"/>
          <p:cNvPicPr>
            <a:picLocks noChangeAspect="1" noChangeArrowheads="1"/>
          </p:cNvPicPr>
          <p:nvPr/>
        </p:nvPicPr>
        <p:blipFill>
          <a:blip r:embed="rId3" cstate="print"/>
          <a:srcRect t="18391" b="37165"/>
          <a:stretch>
            <a:fillRect/>
          </a:stretch>
        </p:blipFill>
        <p:spPr bwMode="auto">
          <a:xfrm>
            <a:off x="838200" y="3962400"/>
            <a:ext cx="7543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Признаки жестокого обращения: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>
                <a:solidFill>
                  <a:schemeClr val="bg1"/>
                </a:solidFill>
              </a:rPr>
              <a:t>       </a:t>
            </a:r>
            <a:r>
              <a:rPr lang="ru-RU" sz="5000" dirty="0">
                <a:solidFill>
                  <a:schemeClr val="bg1"/>
                </a:solidFill>
              </a:rPr>
              <a:t>Психическое и физическое развитие ребенка не соответствует его возрасту. </a:t>
            </a:r>
          </a:p>
          <a:p>
            <a:pPr>
              <a:buNone/>
            </a:pPr>
            <a:r>
              <a:rPr lang="ru-RU" sz="5000" dirty="0">
                <a:solidFill>
                  <a:schemeClr val="bg1"/>
                </a:solidFill>
              </a:rPr>
              <a:t>•	</a:t>
            </a:r>
            <a:r>
              <a:rPr lang="ru-RU" sz="5000" dirty="0" err="1">
                <a:solidFill>
                  <a:schemeClr val="bg1"/>
                </a:solidFill>
              </a:rPr>
              <a:t>Неухоженность</a:t>
            </a:r>
            <a:r>
              <a:rPr lang="ru-RU" sz="5000" dirty="0">
                <a:solidFill>
                  <a:schemeClr val="bg1"/>
                </a:solidFill>
              </a:rPr>
              <a:t>, неопрятность; апатичность или, наоборот, агрессивность ребенка. </a:t>
            </a:r>
          </a:p>
          <a:p>
            <a:pPr>
              <a:buNone/>
            </a:pPr>
            <a:r>
              <a:rPr lang="ru-RU" sz="5000" dirty="0">
                <a:solidFill>
                  <a:schemeClr val="bg1"/>
                </a:solidFill>
              </a:rPr>
              <a:t>•	Изменчивое поведение : переход от спокойного состояния к внезапному возбуждению.</a:t>
            </a:r>
          </a:p>
          <a:p>
            <a:pPr>
              <a:buNone/>
            </a:pPr>
            <a:r>
              <a:rPr lang="ru-RU" sz="5000" dirty="0">
                <a:solidFill>
                  <a:schemeClr val="bg1"/>
                </a:solidFill>
              </a:rPr>
              <a:t>•	Проблемы с обучением в связи с плохой концентрацией внимания. </a:t>
            </a:r>
          </a:p>
          <a:p>
            <a:pPr>
              <a:buNone/>
            </a:pPr>
            <a:r>
              <a:rPr lang="ru-RU" sz="5000" dirty="0">
                <a:solidFill>
                  <a:schemeClr val="bg1"/>
                </a:solidFill>
              </a:rPr>
              <a:t>•	Отказ ребенка раздеться, чтобы скрыть синяки и раны на теле. </a:t>
            </a:r>
          </a:p>
          <a:p>
            <a:pPr>
              <a:buNone/>
            </a:pPr>
            <a:r>
              <a:rPr lang="ru-RU" sz="5000" dirty="0">
                <a:solidFill>
                  <a:schemeClr val="bg1"/>
                </a:solidFill>
              </a:rPr>
              <a:t>•	Повторяющиеся жалобы на недомогание (головную боль, боли в животе и др.). </a:t>
            </a:r>
          </a:p>
          <a:p>
            <a:pPr>
              <a:buNone/>
            </a:pPr>
            <a:r>
              <a:rPr lang="ru-RU" sz="5000" dirty="0">
                <a:solidFill>
                  <a:schemeClr val="bg1"/>
                </a:solidFill>
              </a:rPr>
              <a:t>•	Враждебность или чувство страха по отношению к отцу или матери. </a:t>
            </a:r>
          </a:p>
          <a:p>
            <a:pPr>
              <a:buNone/>
            </a:pPr>
            <a:r>
              <a:rPr lang="ru-RU" sz="5000" dirty="0">
                <a:solidFill>
                  <a:schemeClr val="bg1"/>
                </a:solidFill>
              </a:rPr>
              <a:t>•	Сильная реакция испуга или отвращения в связи с физической близостью определенного взрослого. </a:t>
            </a:r>
          </a:p>
          <a:p>
            <a:pPr>
              <a:buNone/>
            </a:pPr>
            <a:r>
              <a:rPr lang="ru-RU" sz="5000" dirty="0">
                <a:solidFill>
                  <a:schemeClr val="bg1"/>
                </a:solidFill>
              </a:rPr>
              <a:t>•	Судорожное реагирование на поднятую руку (ребенок сжимается, как бы боясь удара). </a:t>
            </a:r>
          </a:p>
          <a:p>
            <a:pPr>
              <a:buNone/>
            </a:pPr>
            <a:r>
              <a:rPr lang="ru-RU" sz="5000" dirty="0">
                <a:solidFill>
                  <a:schemeClr val="bg1"/>
                </a:solidFill>
              </a:rPr>
              <a:t>•	Чрезмерное стремление к одобрению, ласке любого взрослого, гипертрофированная забота обо всем и обо всех. </a:t>
            </a:r>
          </a:p>
          <a:p>
            <a:pPr>
              <a:buNone/>
            </a:pPr>
            <a:r>
              <a:rPr lang="ru-RU" sz="5000" dirty="0">
                <a:solidFill>
                  <a:schemeClr val="bg1"/>
                </a:solidFill>
              </a:rPr>
              <a:t>•	Демонстрация "взрослого" поведения, интерес к вопросам секса. 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Цели и задачи семинара: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400" dirty="0">
                <a:solidFill>
                  <a:schemeClr val="bg1"/>
                </a:solidFill>
              </a:rPr>
              <a:t>Закрепление знаний педагогов по проблеме «Защита прав и правовое воспитание ребенка».</a:t>
            </a:r>
          </a:p>
          <a:p>
            <a:pPr lvl="0"/>
            <a:r>
              <a:rPr lang="ru-RU" sz="4400" dirty="0">
                <a:solidFill>
                  <a:schemeClr val="bg1"/>
                </a:solidFill>
              </a:rPr>
              <a:t>Популяризация правовых знаний. </a:t>
            </a:r>
          </a:p>
          <a:p>
            <a:pPr lvl="0"/>
            <a:r>
              <a:rPr lang="ru-RU" sz="4400" dirty="0">
                <a:solidFill>
                  <a:schemeClr val="bg1"/>
                </a:solidFill>
              </a:rPr>
              <a:t>Обмен опытом работы с проблемными правовыми ситуациями с целью их разрешения.</a:t>
            </a:r>
          </a:p>
          <a:p>
            <a:pPr lvl="0"/>
            <a:r>
              <a:rPr lang="ru-RU" sz="4400" dirty="0">
                <a:solidFill>
                  <a:schemeClr val="bg1"/>
                </a:solidFill>
              </a:rPr>
              <a:t>Разъяснение способов защиты нарушенных прав.</a:t>
            </a:r>
          </a:p>
          <a:p>
            <a:pPr lvl="0"/>
            <a:r>
              <a:rPr lang="ru-RU" sz="4400" dirty="0">
                <a:solidFill>
                  <a:schemeClr val="bg1"/>
                </a:solidFill>
              </a:rPr>
              <a:t>Продолжать изучать с педагогами вопросы правовой защиты.</a:t>
            </a:r>
          </a:p>
          <a:p>
            <a:pPr lvl="0"/>
            <a:r>
              <a:rPr lang="ru-RU" sz="4400" dirty="0">
                <a:solidFill>
                  <a:schemeClr val="bg1"/>
                </a:solidFill>
              </a:rPr>
              <a:t>Содействовать активизации деятельности педагогов и развитию их педагогического кругозора по данной тематике.</a:t>
            </a:r>
          </a:p>
          <a:p>
            <a:pPr lvl="0"/>
            <a:r>
              <a:rPr lang="ru-RU" sz="4400" dirty="0">
                <a:solidFill>
                  <a:schemeClr val="bg1"/>
                </a:solidFill>
              </a:rPr>
              <a:t>Формирование гуманного отношения к ребенку.</a:t>
            </a:r>
          </a:p>
          <a:p>
            <a:pPr lvl="0"/>
            <a:r>
              <a:rPr lang="ru-RU" sz="4400" dirty="0">
                <a:solidFill>
                  <a:schemeClr val="bg1"/>
                </a:solidFill>
              </a:rPr>
              <a:t>Формирование правовой культуры.</a:t>
            </a:r>
          </a:p>
          <a:p>
            <a:pPr lvl="0"/>
            <a:r>
              <a:rPr lang="ru-RU" sz="4400" dirty="0">
                <a:solidFill>
                  <a:schemeClr val="bg1"/>
                </a:solidFill>
              </a:rPr>
              <a:t>Обеспечение защиты прав всех участников образовательного процесса.</a:t>
            </a:r>
            <a:r>
              <a:rPr lang="ru-RU" sz="4400" b="1" dirty="0">
                <a:solidFill>
                  <a:schemeClr val="bg1"/>
                </a:solidFill>
              </a:rPr>
              <a:t> </a:t>
            </a:r>
            <a:endParaRPr lang="ru-RU" sz="4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0" y="533400"/>
            <a:ext cx="5486400" cy="559276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Ситуация 1. 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    В лютый мороз ребёнка не пустили в школу из-за того, что он был один не в форме, предусмотренной в школе. Поэтому он пошел гулять по городу, так как дома у него не было. Вечером он всё рассказал маме, и она пошла к директору, на что директор ответил, что их школа предусматривает специальную форму, а если не нравится, - переходите в другую школу. </a:t>
            </a:r>
          </a:p>
          <a:p>
            <a:pPr lvl="0"/>
            <a:endParaRPr lang="ru-RU" dirty="0"/>
          </a:p>
        </p:txBody>
      </p:sp>
      <p:pic>
        <p:nvPicPr>
          <p:cNvPr id="34818" name="Picture 2" descr="http://1ul.ru/upload/file/publication/zima_28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2689412" cy="1981200"/>
          </a:xfrm>
          <a:prstGeom prst="rect">
            <a:avLst/>
          </a:prstGeom>
          <a:noFill/>
        </p:spPr>
      </p:pic>
      <p:pic>
        <p:nvPicPr>
          <p:cNvPr id="34820" name="Picture 4" descr="http://www.ural56.ru/upload/iblock/860/vqxx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52800"/>
            <a:ext cx="2739328" cy="2247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200" y="533400"/>
            <a:ext cx="4800600" cy="55927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Ситуация 2.</a:t>
            </a:r>
          </a:p>
          <a:p>
            <a:pPr lvl="0">
              <a:buNone/>
            </a:pPr>
            <a:r>
              <a:rPr lang="ru-RU" dirty="0">
                <a:solidFill>
                  <a:schemeClr val="bg1"/>
                </a:solidFill>
              </a:rPr>
              <a:t>    Учительница заявила своим ученикам, что ей надоели письменные работы, ответы на которые, как она считает, ученики списывали. И поэтому она сказала. Что так нельзя, так как перемена – это личное время учеников, учительница ответила: “А зачем она вам в школе? Вы здесь для того, чтобы учиться”. </a:t>
            </a:r>
          </a:p>
        </p:txBody>
      </p:sp>
      <p:pic>
        <p:nvPicPr>
          <p:cNvPr id="32770" name="Picture 2" descr="http://proxy12.media.online.ua/prikols/r3-84412a574a/5053291f255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32766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Ситуация 3.Родители Васи часто выпивали, а когда у них заканчивались деньги, они заставляли его идти на улицу и просить милостыню. Если мальчик возвращался домой без денег, родители били его и говорили, что он обуза для них. Соседке, которая видела это, стало жалко Васю, и она рассказала всё участковому милиционеру. На все вопросы они отвечали, что так они воспитывают у Васи чувство долга и готовят его к взрослой трудной жизни, и вообще, это ребёнок их, и они воспитывают его как хотят. 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Ситуация 4.Света всегда приходила в школу в рваных кроссовках, в старой куртке она ходила весь год. У нее не было тетрадей, а ручку ей подарила одноклассница. На вопрос учителя, почему она не носит школьные принадлежности, она ответила, что их нет, мама с папой ничего не покупают, все тратят на водку. Тогда учительница пошла вместе со Светой к ней домой, чтобы поговорить с родителями. От них она услышала, что у них нет денег на “побрякушки”, которые хочет их дочь.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533400"/>
            <a:ext cx="5334000" cy="55927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Ситуация 5. К вам обратился за помощью 7-летний ребенок. Родители наказывают его за двойки, не разрешают гулять на улице, запрещают общаться с друзьями. Разъясните ему права, которыми его наделил закон. Посоветуйте, как ему поступить в данной ситуации.</a:t>
            </a:r>
          </a:p>
          <a:p>
            <a:pPr lvl="0"/>
            <a:endParaRPr lang="ru-RU" dirty="0"/>
          </a:p>
        </p:txBody>
      </p:sp>
      <p:pic>
        <p:nvPicPr>
          <p:cNvPr id="37890" name="Picture 2" descr="http://risovach.ru/upload/2014/06/mem/sashko_53164810_ori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3056862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lvl="0" algn="ctr">
              <a:buNone/>
            </a:pPr>
            <a:r>
              <a:rPr lang="ru-RU" dirty="0">
                <a:solidFill>
                  <a:schemeClr val="bg1"/>
                </a:solidFill>
              </a:rPr>
              <a:t>Девочкам было приказано мыть полы, а мальчиков отпустили домой.</a:t>
            </a:r>
          </a:p>
        </p:txBody>
      </p:sp>
      <p:sp>
        <p:nvSpPr>
          <p:cNvPr id="38914" name="AutoShape 2" descr="https://storage.surfingbird.ru/l/16/4/7/16/r2_cs543101.vk.me_JKGXeHnb9-M_6a272f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s://storage.surfingbird.ru/l/16/4/7/16/r2_cs543101.vk.me_JKGXeHnb9-M_6a272f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https://storage.surfingbird.ru/l/16/4/7/16/r2_cs543101.vk.me_JKGXeHnb9-M_6a272f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https://storage.surfingbird.ru/l/16/4/7/16/r2_cs543101.vk.me_JKGXeHnb9-M_6a272f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2" name="Picture 10" descr="http://fb.ru/misc/i/gallery/35781/1056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81200"/>
            <a:ext cx="6619875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533400"/>
            <a:ext cx="3810000" cy="55927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   </a:t>
            </a:r>
            <a:r>
              <a:rPr lang="ru-RU" dirty="0">
                <a:solidFill>
                  <a:schemeClr val="bg1"/>
                </a:solidFill>
              </a:rPr>
              <a:t>Разбирательство учителя с учеником в присутствии всего класса или вынесение на суд класса, обсуждение мнений, убеждений ученика без его согласия.</a:t>
            </a:r>
          </a:p>
          <a:p>
            <a:pPr lvl="0">
              <a:buNone/>
            </a:pPr>
            <a:endParaRPr lang="ru-RU" dirty="0"/>
          </a:p>
        </p:txBody>
      </p:sp>
      <p:pic>
        <p:nvPicPr>
          <p:cNvPr id="39938" name="Picture 2" descr="http://pedlib.ru/books1/6/0465/image2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4114800" cy="4888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    Ученик освобождён от физических нагрузок и об этом имеется справка. Однако учитель физкультуры не принял это во внимание  и поставил  школьнику двойку.</a:t>
            </a:r>
          </a:p>
          <a:p>
            <a:pPr lvl="0"/>
            <a:endParaRPr lang="ru-RU" dirty="0"/>
          </a:p>
        </p:txBody>
      </p:sp>
      <p:pic>
        <p:nvPicPr>
          <p:cNvPr id="40962" name="Picture 2" descr="http://topnews.zp.ua/img/20151021/bf5094c17b07cdd9365b0399c753b4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819400"/>
            <a:ext cx="4572000" cy="324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lvl="0" algn="ctr">
              <a:buNone/>
            </a:pPr>
            <a:r>
              <a:rPr lang="ru-RU" dirty="0">
                <a:solidFill>
                  <a:schemeClr val="bg1"/>
                </a:solidFill>
              </a:rPr>
              <a:t>Иногда в школе принуждают детей посещать дополнительные занятия.</a:t>
            </a:r>
          </a:p>
        </p:txBody>
      </p:sp>
      <p:pic>
        <p:nvPicPr>
          <p:cNvPr id="41986" name="Picture 2" descr="http://risovach.ru/upload/2014/05/mem/uchilka_51351991_ori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7526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lvl="0" algn="ctr">
              <a:buNone/>
            </a:pPr>
            <a:r>
              <a:rPr lang="ru-RU" dirty="0">
                <a:solidFill>
                  <a:schemeClr val="bg1"/>
                </a:solidFill>
              </a:rPr>
              <a:t>Удаление ученика с урока или не допуск до занятий.</a:t>
            </a:r>
          </a:p>
        </p:txBody>
      </p:sp>
      <p:pic>
        <p:nvPicPr>
          <p:cNvPr id="48130" name="Picture 2" descr="http://ipesenki.ru/uploads/images/z/a/k/zakon_uspeha_urok_10_privlekatelnaja_lichnost_fragment_0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00200"/>
            <a:ext cx="5867400" cy="440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1.Соблюдение прав человека является базой для создания правового государства.</a:t>
            </a:r>
          </a:p>
          <a:p>
            <a:r>
              <a:rPr lang="ru-RU" dirty="0">
                <a:solidFill>
                  <a:schemeClr val="bg1"/>
                </a:solidFill>
              </a:rPr>
              <a:t>2. Дети в силу присущей им недостаточной самостоятельности в жизни постоянно нуждались и нуждаются в ежедневной опеке взрослых людей. </a:t>
            </a:r>
          </a:p>
          <a:p>
            <a:r>
              <a:rPr lang="ru-RU" dirty="0">
                <a:solidFill>
                  <a:schemeClr val="bg1"/>
                </a:solidFill>
              </a:rPr>
              <a:t>3. Задача воспитания активного гражданина с чувством собственного достоинства, способностью сопротивляться жестокости и отстаивать свои права.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lvl="0" algn="ctr">
              <a:buNone/>
            </a:pPr>
            <a:r>
              <a:rPr lang="ru-RU" dirty="0">
                <a:solidFill>
                  <a:schemeClr val="bg1"/>
                </a:solidFill>
              </a:rPr>
              <a:t>Детей заставляют дежурить по  классу, по школе, убирать территорию.</a:t>
            </a:r>
          </a:p>
          <a:p>
            <a:pPr lvl="0"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7106" name="Picture 2" descr="http://ic.pics.livejournal.com/sovietdetstvo/31076964/153949/153949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609600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2800" y="533400"/>
            <a:ext cx="5334000" cy="55927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cap="all" dirty="0">
                <a:solidFill>
                  <a:schemeClr val="bg1"/>
                </a:solidFill>
              </a:rPr>
              <a:t>РЕБЕНКУ В ШКОЛЕ СТАЛО ПЛОХО</a:t>
            </a:r>
            <a:endParaRPr lang="ru-RU" dirty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ru-RU" dirty="0">
                <a:solidFill>
                  <a:schemeClr val="bg1"/>
                </a:solidFill>
              </a:rPr>
              <a:t>Учитель обязан незамедлительно вызвать медсестру или проводить ученика в процедурный кабинет.</a:t>
            </a:r>
          </a:p>
          <a:p>
            <a:pPr lvl="0" algn="ctr">
              <a:buNone/>
            </a:pPr>
            <a:r>
              <a:rPr lang="ru-RU" dirty="0">
                <a:solidFill>
                  <a:schemeClr val="bg1"/>
                </a:solidFill>
              </a:rPr>
              <a:t>Учитель обязан быть внимателен к жалобам учащихся на здоровье, не отпускать ребенка из школы, если ему стало плохо.</a:t>
            </a:r>
          </a:p>
        </p:txBody>
      </p:sp>
      <p:pic>
        <p:nvPicPr>
          <p:cNvPr id="45058" name="Picture 2" descr="http://pln-pskov.ru/pictures/120517114026.jpg"/>
          <p:cNvPicPr>
            <a:picLocks noChangeAspect="1" noChangeArrowheads="1"/>
          </p:cNvPicPr>
          <p:nvPr/>
        </p:nvPicPr>
        <p:blipFill>
          <a:blip r:embed="rId3" cstate="print"/>
          <a:srcRect l="9600" r="13600"/>
          <a:stretch>
            <a:fillRect/>
          </a:stretch>
        </p:blipFill>
        <p:spPr bwMode="auto">
          <a:xfrm>
            <a:off x="609600" y="1676400"/>
            <a:ext cx="3108101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r>
              <a:rPr lang="ru-RU" cap="all" dirty="0">
                <a:solidFill>
                  <a:schemeClr val="bg1"/>
                </a:solidFill>
              </a:rPr>
              <a:t>ТРАВМА В ШКОЛЕ</a:t>
            </a:r>
            <a:endParaRPr lang="ru-RU" dirty="0">
              <a:solidFill>
                <a:schemeClr val="bg1"/>
              </a:solidFill>
            </a:endParaRPr>
          </a:p>
          <a:p>
            <a:pPr lvl="0" algn="ctr">
              <a:buNone/>
            </a:pPr>
            <a:r>
              <a:rPr lang="ru-RU" dirty="0">
                <a:solidFill>
                  <a:schemeClr val="bg1"/>
                </a:solidFill>
              </a:rPr>
              <a:t>Если травма случилась в результате драки или агрессивного поведения одного из детей, то опять же виновен будет учитель, поскольку он, как представитель школы, обязан предпринять все меры и не допустить причинение даже самого незначительного вреда здоровью учащихся. </a:t>
            </a:r>
          </a:p>
        </p:txBody>
      </p:sp>
      <p:pic>
        <p:nvPicPr>
          <p:cNvPr id="46082" name="Picture 2" descr="http://weclipart.com/gimg/7826663AC323B3D1/19006209-Vector-illustration-of-a-man-with-a-painful-leg-injury-Stock-Vect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8100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r>
              <a:rPr lang="ru-RU" cap="all" dirty="0">
                <a:solidFill>
                  <a:schemeClr val="bg1"/>
                </a:solidFill>
              </a:rPr>
              <a:t>РЕБЕНКА В ШКОЛЕ ТРАВЯТ ДЕТИ.</a:t>
            </a:r>
            <a:endParaRPr lang="ru-RU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Ответственность за то, что происходит в стенах школы, лежит на директоре школы и педагоге. Все словесные оскорбления, травля ребенка другими учащимися, порча его вещей и тому подобное нарушение прав школьника  – это зона ответственности школы.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Оскорбления в соц.сетях, а это уже – ответственность родителей.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r>
              <a:rPr lang="ru-RU" cap="all" dirty="0">
                <a:solidFill>
                  <a:schemeClr val="bg1"/>
                </a:solidFill>
              </a:rPr>
              <a:t>РЕБЕНКА ОСКОРБЛЯЕТ ПЕДАГОГ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  <a:hlinkClick r:id="rId3"/>
              </a:rPr>
              <a:t>Учитель не имеет права оскорблять ребенка.</a:t>
            </a:r>
            <a:r>
              <a:rPr lang="ru-RU" dirty="0">
                <a:solidFill>
                  <a:schemeClr val="bg1"/>
                </a:solidFill>
              </a:rPr>
              <a:t> Ни словесно, ни тем более действием, например, не пустив его на праздник или дойдя до рукоприкладства – это указано в ФЗ «Об образовании».</a:t>
            </a: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s5.bloknot.ru/wp-content/uploads/2015/09/deti2-80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733800"/>
            <a:ext cx="3810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None/>
            </a:pPr>
            <a:r>
              <a:rPr lang="ru-RU" cap="all" dirty="0">
                <a:solidFill>
                  <a:schemeClr val="bg1"/>
                </a:solidFill>
              </a:rPr>
              <a:t>ПРОИЗОШЛА КРАЖА.</a:t>
            </a:r>
            <a:endParaRPr lang="ru-RU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>
                <a:solidFill>
                  <a:schemeClr val="bg1"/>
                </a:solidFill>
              </a:rPr>
              <a:t>Если в школе случилась кража, учитель не имеет права досматривать школьника, которого он может подозревать. Это прерогатива только сотрудников полиции. Именно их незамедлительно и следует вызвать для проведения досмотра и оперативно-розыскных мероприятий. </a:t>
            </a:r>
          </a:p>
        </p:txBody>
      </p:sp>
      <p:pic>
        <p:nvPicPr>
          <p:cNvPr id="49154" name="Picture 2" descr="http://urist.one/wp-content/uploads/2014/12/CHto-delat-esli-ukrali-telefon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9744" y="4191000"/>
            <a:ext cx="2504256" cy="18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Учитель имеет право: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33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dirty="0">
                <a:solidFill>
                  <a:schemeClr val="bg1"/>
                </a:solidFill>
              </a:rPr>
              <a:t>1. На защиту профессиональной чести и достоинства.</a:t>
            </a:r>
          </a:p>
          <a:p>
            <a:pPr>
              <a:buNone/>
            </a:pPr>
            <a:r>
              <a:rPr lang="ru-RU" sz="2100" dirty="0">
                <a:solidFill>
                  <a:schemeClr val="bg1"/>
                </a:solidFill>
              </a:rPr>
              <a:t>2. На свободу совести.</a:t>
            </a:r>
          </a:p>
          <a:p>
            <a:pPr>
              <a:buNone/>
            </a:pPr>
            <a:r>
              <a:rPr lang="ru-RU" sz="2100" dirty="0">
                <a:solidFill>
                  <a:schemeClr val="bg1"/>
                </a:solidFill>
              </a:rPr>
              <a:t>3. Высказывать (устно или письменно) в корректной форме без нарушения правового пространства учителя критические замечания о деятельности любого работника школы или системы образования.</a:t>
            </a:r>
          </a:p>
          <a:p>
            <a:pPr>
              <a:buNone/>
            </a:pPr>
            <a:r>
              <a:rPr lang="ru-RU" sz="2100" dirty="0">
                <a:solidFill>
                  <a:schemeClr val="bg1"/>
                </a:solidFill>
              </a:rPr>
              <a:t>4. Обращаться индивидуально или в составе группы лиц в любые вышестоящие инстанции с заявлениями, предложениями, жалобами.</a:t>
            </a:r>
          </a:p>
          <a:p>
            <a:pPr>
              <a:buNone/>
            </a:pPr>
            <a:r>
              <a:rPr lang="ru-RU" sz="2100" dirty="0">
                <a:solidFill>
                  <a:schemeClr val="bg1"/>
                </a:solidFill>
              </a:rPr>
              <a:t>5. Требовать у администрации школы создания условий для осуществления учебно-воспитательного процесса, получение рабочего места, оборудованного в соответствии с санитарно-гигиеническими нормами и нормами охраны труда. </a:t>
            </a:r>
          </a:p>
          <a:p>
            <a:pPr>
              <a:buNone/>
            </a:pPr>
            <a:r>
              <a:rPr lang="ru-RU" sz="2100" dirty="0">
                <a:solidFill>
                  <a:schemeClr val="bg1"/>
                </a:solidFill>
              </a:rPr>
              <a:t>6. На защиту человеческого достоинства, если оно нарушено со стороны администрации, родителей учащегося или ученика.</a:t>
            </a:r>
          </a:p>
          <a:p>
            <a:pPr lvl="0"/>
            <a:endParaRPr lang="ru-RU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Учитель имеет право: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51355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dirty="0">
                <a:solidFill>
                  <a:schemeClr val="bg1"/>
                </a:solidFill>
              </a:rPr>
              <a:t>7. Знать о замене уроков заранее.</a:t>
            </a:r>
          </a:p>
          <a:p>
            <a:pPr>
              <a:buNone/>
            </a:pPr>
            <a:r>
              <a:rPr lang="ru-RU" sz="4400" dirty="0">
                <a:solidFill>
                  <a:schemeClr val="bg1"/>
                </a:solidFill>
              </a:rPr>
              <a:t>8. На отгулы за работу в выходные дни (количество отгулов определяют директор школы и профсоюзный комитет).</a:t>
            </a:r>
          </a:p>
          <a:p>
            <a:pPr>
              <a:buNone/>
            </a:pPr>
            <a:r>
              <a:rPr lang="ru-RU" sz="4400" dirty="0">
                <a:solidFill>
                  <a:schemeClr val="bg1"/>
                </a:solidFill>
              </a:rPr>
              <a:t>9. Учитель не имеет права не допускать учащегося в аудиторию по причине отсутствия специальной формы и по любой другой причине.</a:t>
            </a:r>
          </a:p>
          <a:p>
            <a:pPr>
              <a:buNone/>
            </a:pPr>
            <a:r>
              <a:rPr lang="ru-RU" sz="4400" dirty="0">
                <a:solidFill>
                  <a:schemeClr val="bg1"/>
                </a:solidFill>
              </a:rPr>
              <a:t>10. Требовать от родителей создания нормальных условий для учебы ребенка дома (рабочее место, режим дня).</a:t>
            </a:r>
          </a:p>
          <a:p>
            <a:pPr>
              <a:buNone/>
            </a:pPr>
            <a:r>
              <a:rPr lang="ru-RU" sz="4400" dirty="0">
                <a:solidFill>
                  <a:schemeClr val="bg1"/>
                </a:solidFill>
              </a:rPr>
              <a:t>11. Требовать от родителей посещения родительских собраний.</a:t>
            </a:r>
          </a:p>
          <a:p>
            <a:pPr>
              <a:buNone/>
            </a:pPr>
            <a:r>
              <a:rPr lang="ru-RU" sz="4400" dirty="0">
                <a:solidFill>
                  <a:schemeClr val="bg1"/>
                </a:solidFill>
              </a:rPr>
              <a:t>12. На защиту от неоправданного вмешательства родителей в круг профессиональных обязанностей учителя.</a:t>
            </a:r>
          </a:p>
          <a:p>
            <a:pPr>
              <a:buNone/>
            </a:pPr>
            <a:r>
              <a:rPr lang="ru-RU" sz="4400" dirty="0">
                <a:solidFill>
                  <a:schemeClr val="bg1"/>
                </a:solidFill>
              </a:rPr>
              <a:t>13. На творчество, инициативу в освоении образовательных и развивающих программ.</a:t>
            </a:r>
          </a:p>
          <a:p>
            <a:pPr>
              <a:buNone/>
            </a:pPr>
            <a:r>
              <a:rPr lang="ru-RU" sz="4400" dirty="0">
                <a:solidFill>
                  <a:schemeClr val="bg1"/>
                </a:solidFill>
              </a:rPr>
              <a:t>14. Требовать от учащегося соблюдения Правил школьной жизни, уважения к традициям учебного учреждения.</a:t>
            </a:r>
          </a:p>
          <a:p>
            <a:pPr>
              <a:buNone/>
            </a:pPr>
            <a:r>
              <a:rPr lang="ru-RU" sz="4400" dirty="0">
                <a:solidFill>
                  <a:schemeClr val="bg1"/>
                </a:solidFill>
              </a:rPr>
              <a:t>15. Приобщать учащихся к ведению здорового образа жизни.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Родители имеют право: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364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dirty="0">
                <a:solidFill>
                  <a:schemeClr val="bg1"/>
                </a:solidFill>
              </a:rPr>
              <a:t>1. На прием детей в образовательное учреждение в соответствии с Уставом школы и Законом об общем образовании.</a:t>
            </a:r>
          </a:p>
          <a:p>
            <a:pPr>
              <a:buNone/>
            </a:pPr>
            <a:r>
              <a:rPr lang="ru-RU" sz="2100" dirty="0">
                <a:solidFill>
                  <a:schemeClr val="bg1"/>
                </a:solidFill>
              </a:rPr>
              <a:t>2. На ознакомление с Уставом образовательного учреждения и другими документами, регламентирующими организацию образовательного процесса.</a:t>
            </a:r>
          </a:p>
          <a:p>
            <a:pPr>
              <a:buNone/>
            </a:pPr>
            <a:r>
              <a:rPr lang="ru-RU" sz="2100" dirty="0">
                <a:solidFill>
                  <a:schemeClr val="bg1"/>
                </a:solidFill>
              </a:rPr>
              <a:t>3. На участие в управлении образовательном учреждением, в котором обучаются их дети (родительские комитеты классов).</a:t>
            </a:r>
          </a:p>
          <a:p>
            <a:pPr>
              <a:buNone/>
            </a:pPr>
            <a:r>
              <a:rPr lang="ru-RU" sz="2100" dirty="0">
                <a:solidFill>
                  <a:schemeClr val="bg1"/>
                </a:solidFill>
              </a:rPr>
              <a:t>4. На ознакомление с ходом и содержанием образовательного процесса, а также с оценками успеваемости своих детей.</a:t>
            </a:r>
          </a:p>
          <a:p>
            <a:pPr>
              <a:buNone/>
            </a:pPr>
            <a:r>
              <a:rPr lang="ru-RU" sz="2100" dirty="0">
                <a:solidFill>
                  <a:schemeClr val="bg1"/>
                </a:solidFill>
              </a:rPr>
              <a:t>5. На обсуждение возникающих спорных вопросов с учителями или администрацией школы.</a:t>
            </a:r>
          </a:p>
          <a:p>
            <a:pPr>
              <a:buNone/>
            </a:pPr>
            <a:r>
              <a:rPr lang="ru-RU" sz="2100" dirty="0">
                <a:solidFill>
                  <a:schemeClr val="bg1"/>
                </a:solidFill>
              </a:rPr>
              <a:t>6. Проживающие отдельно от ребенка родители имеют право на посещение родительских собраний, а также на получение информации о своем ребенке, если это не противоречит закону и не наносит вреда ребенку.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Родители имеют право: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5135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7. С согласия администрации познакомиться с учителями, с расписанием уроков до начала учебного года.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8. Требовать соблюдения прав ребенка.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9. На полную информацию об учебном процессе.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10. На дополнительную встречу с учителем (после уроков), если родитель считает, что на то есть основания. ( Предварительно договорившись с учителем).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11. Высказывать обоснованную критику в адрес школы на родительских собраниях, а также при встрече с директором школы.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12. На своевременную информацию о родительских собраниях, родительских днях и заседаниях родительского комитета школы.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6294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История вопроса: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1066800"/>
            <a:ext cx="4267200" cy="51054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1919 год. Лига наций. Комитет детского благополучия. Против использования детского труда, торговли детьми и проституции несовершеннолетних</a:t>
            </a:r>
          </a:p>
        </p:txBody>
      </p:sp>
      <p:pic>
        <p:nvPicPr>
          <p:cNvPr id="3074" name="Picture 2" descr="http://old.spbdn.ru/content_res/news/image/preview_3dea0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57606"/>
            <a:ext cx="2057400" cy="1837944"/>
          </a:xfrm>
          <a:prstGeom prst="rect">
            <a:avLst/>
          </a:prstGeom>
          <a:noFill/>
        </p:spPr>
      </p:pic>
      <p:pic>
        <p:nvPicPr>
          <p:cNvPr id="3076" name="Picture 4" descr="http://1.bp.blogspot.com/-XTEHCovNyt4/UO1zvq4-EmI/AAAAAAAAFos/n06owj8Qpuk/s1600/000004.jpg"/>
          <p:cNvPicPr>
            <a:picLocks noChangeAspect="1" noChangeArrowheads="1"/>
          </p:cNvPicPr>
          <p:nvPr/>
        </p:nvPicPr>
        <p:blipFill>
          <a:blip r:embed="rId4" cstate="print"/>
          <a:srcRect l="15231"/>
          <a:stretch>
            <a:fillRect/>
          </a:stretch>
        </p:blipFill>
        <p:spPr bwMode="auto">
          <a:xfrm>
            <a:off x="685800" y="2971800"/>
            <a:ext cx="4028849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9400" y="609600"/>
            <a:ext cx="5867400" cy="5562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1923 году в Женеве Лига Наций приняла предложенную Международным союзом спасения детей Декларацию прав ребёнка. Это был первый международный правовой документ по охране прав и интересов детей. Был создан Детский фонд ООН (ЮНИСЕФ), который осуществляет международную защиту прав ребёнка. </a:t>
            </a:r>
          </a:p>
        </p:txBody>
      </p:sp>
      <p:pic>
        <p:nvPicPr>
          <p:cNvPr id="19458" name="Picture 2" descr="http://3.bp.blogspot.com/_GVL6_1VAVvY/TA-4lt0Hb6I/AAAAAAAAFAk/NXtvm6OSkP8/s1600/UNICEF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762000"/>
            <a:ext cx="2094918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609600"/>
            <a:ext cx="8153400" cy="5562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1959 год. Принята Декларация прав ребенка - первый документ по призванию и соблюдению прав детей путем законодательных и других мер. Включает в себя 10 статей, провозглашающих социальные и правовые принципы. </a:t>
            </a:r>
          </a:p>
          <a:p>
            <a:r>
              <a:rPr lang="ru-RU" dirty="0">
                <a:solidFill>
                  <a:schemeClr val="bg1"/>
                </a:solidFill>
              </a:rPr>
              <a:t>20 ноября 1989 года принята Конвенция о правах ребенка. Содержит 54 статьи, которые охватывают практически все области жизнедеятельности ребенка.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859"/>
            <a:ext cx="9144000" cy="6840141"/>
          </a:xfrm>
          <a:prstGeom prst="rect">
            <a:avLst/>
          </a:prstGeom>
        </p:spPr>
      </p:pic>
      <p:pic>
        <p:nvPicPr>
          <p:cNvPr id="5" name="Picture 2" descr="http://900igr.net/datas/pravo/Konventsija-OON-o-pravakh-rebjonka/0002-002-Konventsija-OON-o-pravakh-rebjonka.jpg"/>
          <p:cNvPicPr>
            <a:picLocks noChangeAspect="1" noChangeArrowheads="1"/>
          </p:cNvPicPr>
          <p:nvPr/>
        </p:nvPicPr>
        <p:blipFill>
          <a:blip r:embed="rId3" cstate="print"/>
          <a:srcRect l="16667" t="4762" r="14286" b="17460"/>
          <a:stretch>
            <a:fillRect/>
          </a:stretch>
        </p:blipFill>
        <p:spPr bwMode="auto">
          <a:xfrm>
            <a:off x="2819400" y="609600"/>
            <a:ext cx="3428999" cy="2896913"/>
          </a:xfrm>
          <a:prstGeom prst="rect">
            <a:avLst/>
          </a:prstGeom>
          <a:noFill/>
        </p:spPr>
      </p:pic>
      <p:sp>
        <p:nvSpPr>
          <p:cNvPr id="21506" name="AutoShape 2" descr="https://upload.wikimedia.org/wikipedia/commons/thumb/f/f2/Convention_on_the_Rights_of_the_Child.svg/863px-Convention_on_the_Rights_of_the_Chil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https://upload.wikimedia.org/wikipedia/commons/thumb/f/f2/Convention_on_the_Rights_of_the_Child.svg/863px-Convention_on_the_Rights_of_the_Child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Convention_on_the_Rights_of_the_Child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438400"/>
            <a:ext cx="79248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Права ребенка: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Право на жизнь.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Право на имя при рождении.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Право на медицинскую помощь.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Право на образование.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Право на отдых и досуг.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Право на индивидуальность.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Право свободно выражать свои взгляды.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Право на специальную охрану и защиту.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Право на заботу и воспитание родителями.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Право на всестороннее развитие и уважение человеческого достоинства.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Право на защиту своих прав и законных интересов родителями. </a:t>
            </a:r>
          </a:p>
          <a:p>
            <a:r>
              <a:rPr lang="ru-RU" dirty="0">
                <a:solidFill>
                  <a:schemeClr val="bg1"/>
                </a:solidFill>
              </a:rPr>
              <a:t>Право на личную жизнь, семейную жизнь, неприкосновенность жилища, тайну переписки.</a:t>
            </a:r>
          </a:p>
          <a:p>
            <a:r>
              <a:rPr lang="ru-RU" dirty="0">
                <a:solidFill>
                  <a:schemeClr val="bg1"/>
                </a:solidFill>
              </a:rPr>
              <a:t>И другие права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sta-albom-yasno-skachat-318908-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ru-RU" dirty="0">
                <a:solidFill>
                  <a:schemeClr val="bg1"/>
                </a:solidFill>
              </a:rPr>
              <a:t>От 0 до 6 лет ребёнок имеет право на гражданство. Гражданские права ребёнка представляет его семья или опекуны;</a:t>
            </a:r>
          </a:p>
          <a:p>
            <a:pPr lvl="0" fontAlgn="base"/>
            <a:r>
              <a:rPr lang="ru-RU" dirty="0">
                <a:solidFill>
                  <a:schemeClr val="bg1"/>
                </a:solidFill>
              </a:rPr>
              <a:t>От 6 до 14 лет малолетний ребёнок имеет право на частичную дееспособность. Ребёнок может совершать небольшие сделки (делать некоторые покупки);</a:t>
            </a:r>
          </a:p>
          <a:p>
            <a:pPr lvl="0" fontAlgn="base"/>
            <a:r>
              <a:rPr lang="ru-RU" dirty="0">
                <a:solidFill>
                  <a:schemeClr val="bg1"/>
                </a:solidFill>
              </a:rPr>
              <a:t>С 10 лет ребёнок имеет право дать согласие на изменение фамилии или имени. Ребёнок в этом возрасте может высказывать собственное мнение в суде, заявить о желании проживать с кем-то из родителей, а также может вступать в детские организации;</a:t>
            </a:r>
          </a:p>
          <a:p>
            <a:pPr lvl="0" fontAlgn="base"/>
            <a:r>
              <a:rPr lang="ru-RU" dirty="0">
                <a:solidFill>
                  <a:schemeClr val="bg1"/>
                </a:solidFill>
              </a:rPr>
              <a:t>В 14 лет у ребёнка есть возможность распоряжаться заработанными деньгами, в том числе стипендией, использовать авторские права. Ребёнок получает паспорт, имеет право выбирать место жительства и гражданство.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2194</Words>
  <Application>Microsoft Office PowerPoint</Application>
  <PresentationFormat>Экран (4:3)</PresentationFormat>
  <Paragraphs>164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 Theme</vt:lpstr>
      <vt:lpstr>«Вопросы правовой защиты для всех участников образовательного процесса» </vt:lpstr>
      <vt:lpstr>Цели и задачи семинара:</vt:lpstr>
      <vt:lpstr>Актуальность</vt:lpstr>
      <vt:lpstr>История вопроса:</vt:lpstr>
      <vt:lpstr>Презентация PowerPoint</vt:lpstr>
      <vt:lpstr>Презентация PowerPoint</vt:lpstr>
      <vt:lpstr>Презентация PowerPoint</vt:lpstr>
      <vt:lpstr>Права ребенка:</vt:lpstr>
      <vt:lpstr>Презентация PowerPoint</vt:lpstr>
      <vt:lpstr>Презентация PowerPoint</vt:lpstr>
      <vt:lpstr>Осуществление защиты прав ребенка:</vt:lpstr>
      <vt:lpstr>Документы по защите прав:</vt:lpstr>
      <vt:lpstr>Федеральное законодательство:</vt:lpstr>
      <vt:lpstr>Специалисты, призванные защищать права детей в школе: </vt:lpstr>
      <vt:lpstr>Реализация защиты:</vt:lpstr>
      <vt:lpstr>Нарушения прав ребенка:</vt:lpstr>
      <vt:lpstr>Нарушения прав ребенка:</vt:lpstr>
      <vt:lpstr>Жестокое обращение с детьми </vt:lpstr>
      <vt:lpstr>Признаки жестокого обращения: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Учитель имеет право:</vt:lpstr>
      <vt:lpstr>Учитель имеет право:</vt:lpstr>
      <vt:lpstr>Родители имеют право:</vt:lpstr>
      <vt:lpstr>Родители имеют право: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Андрей Федотовский</cp:lastModifiedBy>
  <cp:revision>20</cp:revision>
  <dcterms:created xsi:type="dcterms:W3CDTF">2016-11-24T17:06:01Z</dcterms:created>
  <dcterms:modified xsi:type="dcterms:W3CDTF">2024-03-06T13:55:48Z</dcterms:modified>
</cp:coreProperties>
</file>