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6" r:id="rId5"/>
    <p:sldId id="259" r:id="rId6"/>
    <p:sldId id="27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8" r:id="rId17"/>
    <p:sldId id="272" r:id="rId18"/>
    <p:sldId id="271" r:id="rId19"/>
    <p:sldId id="273" r:id="rId20"/>
    <p:sldId id="280" r:id="rId21"/>
    <p:sldId id="281" r:id="rId22"/>
    <p:sldId id="282" r:id="rId23"/>
    <p:sldId id="277" r:id="rId24"/>
    <p:sldId id="283" r:id="rId25"/>
    <p:sldId id="274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10012.jpg"/>
          <p:cNvPicPr>
            <a:picLocks noChangeAspect="1"/>
          </p:cNvPicPr>
          <p:nvPr/>
        </p:nvPicPr>
        <p:blipFill>
          <a:blip r:embed="rId2"/>
          <a:srcRect b="33590"/>
          <a:stretch>
            <a:fillRect/>
          </a:stretch>
        </p:blipFill>
        <p:spPr>
          <a:xfrm>
            <a:off x="304800" y="358764"/>
            <a:ext cx="8458200" cy="4851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поведения учащихся МАОУ СОШ №279</a:t>
            </a:r>
            <a:br>
              <a:rPr lang="ru-RU" dirty="0"/>
            </a:br>
            <a:r>
              <a:rPr lang="ru-RU" dirty="0" err="1"/>
              <a:t>г.Гаджиево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4876800" cy="16764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i="1" dirty="0"/>
              <a:t>Автор: Социальный педагог </a:t>
            </a:r>
          </a:p>
          <a:p>
            <a:pPr algn="l"/>
            <a:r>
              <a:rPr lang="ru-RU" i="1" dirty="0" err="1"/>
              <a:t>Федотовская</a:t>
            </a:r>
            <a:r>
              <a:rPr lang="ru-RU" i="1" dirty="0"/>
              <a:t> Елена Александровна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62400" y="1219200"/>
            <a:ext cx="4724400" cy="5029199"/>
          </a:xfrm>
        </p:spPr>
        <p:txBody>
          <a:bodyPr>
            <a:normAutofit/>
          </a:bodyPr>
          <a:lstStyle/>
          <a:p>
            <a:r>
              <a:rPr lang="ru-RU" dirty="0"/>
              <a:t>Применение физической силы. </a:t>
            </a:r>
          </a:p>
          <a:p>
            <a:r>
              <a:rPr lang="ru-RU" dirty="0"/>
              <a:t>Неуважительное отношение друг к другу.</a:t>
            </a:r>
          </a:p>
          <a:p>
            <a:r>
              <a:rPr lang="ru-RU" dirty="0"/>
              <a:t>Нарушение общественного порядка.</a:t>
            </a:r>
          </a:p>
          <a:p>
            <a:r>
              <a:rPr lang="ru-RU" dirty="0"/>
              <a:t>Нанесение вреда оборудованию и имуществу школы.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школе и на её территории запрещено!</a:t>
            </a:r>
          </a:p>
        </p:txBody>
      </p:sp>
      <p:pic>
        <p:nvPicPr>
          <p:cNvPr id="4" name="Рисунок 3" descr="10-b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3623835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 входе учителя в класс, учащиеся встают в знак приветствия, садятся только после того, как учитель ответит на приветствие и разрешит сесть.</a:t>
            </a:r>
          </a:p>
          <a:p>
            <a:r>
              <a:rPr lang="ru-RU" dirty="0"/>
              <a:t>Каждый учитель определяет требования к учащимся при проведении занятий по своему предмету, которые не должны противоречить Уставу школы и законам РФ.</a:t>
            </a:r>
          </a:p>
          <a:p>
            <a:r>
              <a:rPr lang="ru-RU" dirty="0"/>
              <a:t>Во время урока нельзя шуметь, отвлекаться самому и отвлекать других посторонними разговорами, занятиями, играми или другими, не относящимися к уроку действиями, так как этим нарушаются права других на получение необходимых знаний.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ru-RU" dirty="0"/>
              <a:t>Поведение на занятиях: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 первому требованию учителя, учащийся должен предъявить дневник. Ведение дневника обязательно.</a:t>
            </a:r>
          </a:p>
          <a:p>
            <a:r>
              <a:rPr lang="ru-RU" dirty="0"/>
              <a:t>Если во время занятий, учащемуся необходимо выйти, то он должен поднять руку и попросить разрешение на это у педагога.</a:t>
            </a:r>
          </a:p>
          <a:p>
            <a:r>
              <a:rPr lang="ru-RU" dirty="0"/>
              <a:t>Если учащийся хочет ответить на вопрос или задать вопрос учителю, он поднимает руку.</a:t>
            </a:r>
          </a:p>
          <a:p>
            <a:pPr algn="r"/>
            <a:r>
              <a:rPr lang="ru-RU" dirty="0"/>
              <a:t>Запрещается пользоваться на уроках мобильными телефонами и другими средствами электронной техники без разрешения учителя.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ru-RU" dirty="0"/>
              <a:t>Поведение на занятиях: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ru-RU" dirty="0"/>
              <a:t>Звонок об окончании урока дается для учителя. Только когда учитель объявит об окончании занятий, учащийся вправе покинуть кабинет.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ru-RU" dirty="0"/>
              <a:t>Поведение на занятиях:</a:t>
            </a:r>
          </a:p>
        </p:txBody>
      </p:sp>
      <p:pic>
        <p:nvPicPr>
          <p:cNvPr id="4" name="Рисунок 3" descr="IMG_0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073400"/>
            <a:ext cx="5334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 начала урока: следует прибыть к кабинету до звонка, с разрешения учителя войти в кабинет и приготовиться к уроку.</a:t>
            </a:r>
          </a:p>
          <a:p>
            <a:r>
              <a:rPr lang="ru-RU" dirty="0"/>
              <a:t>Во время перерывов (перемен) учащиеся обязаны: </a:t>
            </a:r>
          </a:p>
          <a:p>
            <a:r>
              <a:rPr lang="ru-RU" dirty="0"/>
              <a:t>соблюдать дисциплину,</a:t>
            </a:r>
          </a:p>
          <a:p>
            <a:r>
              <a:rPr lang="ru-RU" dirty="0"/>
              <a:t>подчиняться требованиям работников школы, дежурных учащихся.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Поведение в перерывах и после окончания занятий:</a:t>
            </a:r>
          </a:p>
        </p:txBody>
      </p:sp>
      <p:pic>
        <p:nvPicPr>
          <p:cNvPr id="4" name="Рисунок 3" descr="IMG_0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029200"/>
            <a:ext cx="2743200" cy="1828800"/>
          </a:xfrm>
          <a:prstGeom prst="rect">
            <a:avLst/>
          </a:prstGeom>
        </p:spPr>
      </p:pic>
      <p:pic>
        <p:nvPicPr>
          <p:cNvPr id="5" name="Рисунок 4" descr="IMG_0659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6400800" y="4724400"/>
            <a:ext cx="2743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9600"/>
            <a:ext cx="8534400" cy="5397691"/>
          </a:xfrm>
        </p:spPr>
        <p:txBody>
          <a:bodyPr>
            <a:normAutofit/>
          </a:bodyPr>
          <a:lstStyle/>
          <a:p>
            <a:r>
              <a:rPr lang="ru-RU" sz="2000" dirty="0"/>
              <a:t>Во время перерывов (перемен) учащийся обязан:- навести чистоту и порядок на своем рабочем месте.</a:t>
            </a:r>
          </a:p>
          <a:p>
            <a:r>
              <a:rPr lang="ru-RU" sz="2000" dirty="0"/>
              <a:t>Во время перемены учащиеся могут свободно перемещаться по школе, кроме тех мест, где им запрещено, находится в целях безопасности . </a:t>
            </a:r>
          </a:p>
          <a:p>
            <a:r>
              <a:rPr lang="ru-RU" sz="2000" dirty="0"/>
              <a:t>Во время перерывов (перемен) ЗАПРЕЩАЕТСЯ:</a:t>
            </a:r>
          </a:p>
          <a:p>
            <a:r>
              <a:rPr lang="ru-RU" sz="2000" dirty="0"/>
              <a:t>Бегать по лестницам, сидеть на подоконниках.</a:t>
            </a:r>
          </a:p>
          <a:p>
            <a:r>
              <a:rPr lang="ru-RU" sz="2000" dirty="0"/>
              <a:t>Применять физическую силу (толкать, хватать, удерживать и др.)</a:t>
            </a:r>
          </a:p>
          <a:p>
            <a:r>
              <a:rPr lang="ru-RU" sz="2000" dirty="0"/>
              <a:t>Употреблять непристойные выражения, шуметь и мешать отдыхать другим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Поведение в перерывах:</a:t>
            </a:r>
          </a:p>
        </p:txBody>
      </p:sp>
      <p:pic>
        <p:nvPicPr>
          <p:cNvPr id="4" name="Рисунок 3" descr="IMG_06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172075"/>
            <a:ext cx="2743200" cy="1543050"/>
          </a:xfrm>
          <a:prstGeom prst="rect">
            <a:avLst/>
          </a:prstGeom>
        </p:spPr>
      </p:pic>
      <p:pic>
        <p:nvPicPr>
          <p:cNvPr id="5" name="Рисунок 4" descr="IMG_0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343400"/>
            <a:ext cx="2743200" cy="1543050"/>
          </a:xfrm>
          <a:prstGeom prst="rect">
            <a:avLst/>
          </a:prstGeom>
        </p:spPr>
      </p:pic>
      <p:pic>
        <p:nvPicPr>
          <p:cNvPr id="6" name="Рисунок 5" descr="IMG_06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343400"/>
            <a:ext cx="28956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После того, как кончились уроки, учащиеся обязаны:</a:t>
            </a:r>
          </a:p>
          <a:p>
            <a:r>
              <a:rPr lang="ru-RU" dirty="0"/>
              <a:t>Взять свою одежду в гардеробе.</a:t>
            </a:r>
          </a:p>
          <a:p>
            <a:r>
              <a:rPr lang="ru-RU" dirty="0"/>
              <a:t>Аккуратно одеться и покинуть школу, соблюдая правила вежливости.</a:t>
            </a:r>
          </a:p>
          <a:p>
            <a:r>
              <a:rPr lang="ru-RU" dirty="0"/>
              <a:t>Быть внимательными и осторожными на улицах города. </a:t>
            </a:r>
          </a:p>
          <a:p>
            <a:r>
              <a:rPr lang="ru-RU" dirty="0"/>
              <a:t>Соблюдать правила безопасности: Нельзя залезать на школьный забор перед входом в школу. Нельзя находиться в опасных местах: на крышах, трубах, возвышенностях.</a:t>
            </a:r>
          </a:p>
          <a:p>
            <a:r>
              <a:rPr lang="ru-RU" dirty="0"/>
              <a:t>Придти домой без опозданий и сообщить об этом родителям.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Поведение после окончания занятий: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r>
              <a:rPr lang="ru-RU" sz="2200" dirty="0"/>
              <a:t>Учащиеся находятся в столовой только на переменах и в отведенное графиком питания время.</a:t>
            </a:r>
          </a:p>
          <a:p>
            <a:r>
              <a:rPr lang="ru-RU" sz="2200" dirty="0"/>
              <a:t>Во время еды в столовой учащимся надлежит придерживаться хороших манер и вести себя пристойно.</a:t>
            </a:r>
          </a:p>
          <a:p>
            <a:r>
              <a:rPr lang="ru-RU" sz="2200" dirty="0"/>
              <a:t>Запрещается: бегать, прыгать, толкаться, кидать предметы и продукты, нарушать очередь.</a:t>
            </a:r>
          </a:p>
          <a:p>
            <a:r>
              <a:rPr lang="ru-RU" sz="2200" dirty="0"/>
              <a:t>Пища принимается за столами. Есть стоя и выносить пищу из столовой нельзя.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Правила поведения в школьной столовой:</a:t>
            </a:r>
          </a:p>
        </p:txBody>
      </p:sp>
      <p:pic>
        <p:nvPicPr>
          <p:cNvPr id="4" name="Рисунок 3" descr="IMG_1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4572000"/>
            <a:ext cx="4343400" cy="2133600"/>
          </a:xfrm>
          <a:prstGeom prst="rect">
            <a:avLst/>
          </a:prstGeom>
        </p:spPr>
      </p:pic>
      <p:pic>
        <p:nvPicPr>
          <p:cNvPr id="5" name="Picture 2" descr="http://im1-tub-ru.yandex.net/i?id=300663666-4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800600"/>
            <a:ext cx="155257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>
              <a:buNone/>
            </a:pPr>
            <a:r>
              <a:rPr lang="ru-RU" dirty="0"/>
              <a:t>Находясь в школьной столовой, учащиеся:</a:t>
            </a:r>
          </a:p>
          <a:p>
            <a:r>
              <a:rPr lang="ru-RU" dirty="0"/>
              <a:t>Подчиняются требованиям педагогов и работников столовой.</a:t>
            </a:r>
          </a:p>
          <a:p>
            <a:r>
              <a:rPr lang="ru-RU" dirty="0"/>
              <a:t>Соблюдают очередь при покупке пищи.</a:t>
            </a:r>
          </a:p>
          <a:p>
            <a:r>
              <a:rPr lang="ru-RU" dirty="0"/>
              <a:t>Проявляют внимание и осторожность при получении горячих и жидких блюд.</a:t>
            </a:r>
          </a:p>
          <a:p>
            <a:r>
              <a:rPr lang="ru-RU" dirty="0"/>
              <a:t>Убирают за собой посуду и столовые принадлежности после принятия пищи.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Правила поведения в столовой:</a:t>
            </a:r>
          </a:p>
        </p:txBody>
      </p:sp>
      <p:pic>
        <p:nvPicPr>
          <p:cNvPr id="4" name="Рисунок 3" descr="IMG_1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648200"/>
            <a:ext cx="4038599" cy="2209800"/>
          </a:xfrm>
          <a:prstGeom prst="rect">
            <a:avLst/>
          </a:prstGeom>
        </p:spPr>
      </p:pic>
      <p:pic>
        <p:nvPicPr>
          <p:cNvPr id="2050" name="Picture 2" descr="http://im1-tub-ru.yandex.net/i?id=300663666-4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876800"/>
            <a:ext cx="155257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dirty="0"/>
              <a:t>Запрещается приходить в столовую в верхней одежде. </a:t>
            </a:r>
          </a:p>
          <a:p>
            <a:pPr>
              <a:buNone/>
            </a:pPr>
            <a:r>
              <a:rPr lang="ru-RU" sz="2500" dirty="0"/>
              <a:t>Каждый ученик обязан соблюдать нормы гигиены и санитарии:</a:t>
            </a:r>
          </a:p>
          <a:p>
            <a:r>
              <a:rPr lang="ru-RU" sz="2500" dirty="0"/>
              <a:t>Моет руки до еды и после приема пищи.</a:t>
            </a:r>
          </a:p>
          <a:p>
            <a:r>
              <a:rPr lang="ru-RU" sz="2500" dirty="0"/>
              <a:t>Не принимает пищу и питье из одной посуды с другими.</a:t>
            </a:r>
          </a:p>
          <a:p>
            <a:r>
              <a:rPr lang="ru-RU" sz="2500" dirty="0"/>
              <a:t>Не пользуется вместе с другими столовыми приборами.</a:t>
            </a:r>
          </a:p>
          <a:p>
            <a:r>
              <a:rPr lang="ru-RU" sz="2500" dirty="0"/>
              <a:t>Кладет еду на тарелку, а не на поверхность стола.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Правила поведения в столовой:</a:t>
            </a:r>
          </a:p>
        </p:txBody>
      </p:sp>
      <p:pic>
        <p:nvPicPr>
          <p:cNvPr id="4" name="Рисунок 3" descr="IMG_1242.JPG"/>
          <p:cNvPicPr>
            <a:picLocks noChangeAspect="1"/>
          </p:cNvPicPr>
          <p:nvPr/>
        </p:nvPicPr>
        <p:blipFill>
          <a:blip r:embed="rId2" cstate="print"/>
          <a:srcRect t="10345"/>
          <a:stretch>
            <a:fillRect/>
          </a:stretch>
        </p:blipFill>
        <p:spPr>
          <a:xfrm>
            <a:off x="5008033" y="4876800"/>
            <a:ext cx="3928533" cy="1981200"/>
          </a:xfrm>
          <a:prstGeom prst="rect">
            <a:avLst/>
          </a:prstGeom>
        </p:spPr>
      </p:pic>
      <p:pic>
        <p:nvPicPr>
          <p:cNvPr id="2050" name="Picture 2" descr="http://im1-tub-ru.yandex.net/i?id=300663666-4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876800"/>
            <a:ext cx="155257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/>
          <a:lstStyle/>
          <a:p>
            <a:r>
              <a:rPr lang="ru-RU" dirty="0"/>
              <a:t>Настоящие правила устанавливают нормы поведения учащихся в здании и на территории школы.</a:t>
            </a:r>
          </a:p>
        </p:txBody>
      </p:sp>
      <p:pic>
        <p:nvPicPr>
          <p:cNvPr id="4" name="Рисунок 3" descr="d52867bd1514f1a976f1b0d66cb6a8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0"/>
            <a:ext cx="5753100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 fontScale="92500"/>
          </a:bodyPr>
          <a:lstStyle/>
          <a:p>
            <a:r>
              <a:rPr lang="ru-RU" dirty="0"/>
              <a:t>1. Дежурные назначаются в соответствии с графиком дежурства по классу.</a:t>
            </a:r>
          </a:p>
          <a:p>
            <a:r>
              <a:rPr lang="ru-RU" dirty="0"/>
              <a:t>2. Дежурные помогают педагогу подготовить класс для следующего урока, производят посильную уборку классного помещения.</a:t>
            </a:r>
          </a:p>
          <a:p>
            <a:r>
              <a:rPr lang="ru-RU" dirty="0"/>
              <a:t>3. Во время перемены дежурный ученик (ученики) проветривают класс, помогает учителю развесить учебный материал для следующего урока, раздает тетради по просьбе учителя.</a:t>
            </a:r>
          </a:p>
          <a:p>
            <a:r>
              <a:rPr lang="ru-RU" dirty="0"/>
              <a:t>4. В конце рабочего дня дежурные учащиеся готовят класс для следующего рабочего дня.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Обязанности дежурного по классу: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В обязанности дежурного входит:</a:t>
            </a:r>
          </a:p>
          <a:p>
            <a:r>
              <a:rPr lang="ru-RU" dirty="0"/>
              <a:t>- проверять сменную обувь у учащихся при входе в школу; помогать раздеваться учащимся младших классов;</a:t>
            </a:r>
          </a:p>
          <a:p>
            <a:r>
              <a:rPr lang="ru-RU" dirty="0"/>
              <a:t>- следить за порядком в раздевалках и столовой;</a:t>
            </a:r>
          </a:p>
          <a:p>
            <a:r>
              <a:rPr lang="ru-RU" dirty="0"/>
              <a:t>- обеспечивать чистоту и порядок на закрепленных за ними участках школы. Дежурный не имеет право применять физическую силу при пресечении нарушений со стороны учащихся.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Обязанности дежурного по школе: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990600"/>
            <a:ext cx="8229600" cy="571500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В школу учащиеся должны приходить в опрятной одежде, предназначенной для занятий. </a:t>
            </a:r>
          </a:p>
          <a:p>
            <a:r>
              <a:rPr lang="ru-RU" sz="2800" dirty="0"/>
              <a:t>Одежда должна соответствовать возрасту, выражать уважение хозяина к самому себе и обществу. Обувь должна быть удобна, без каблуков и не скользкой.</a:t>
            </a:r>
          </a:p>
          <a:p>
            <a:r>
              <a:rPr lang="ru-RU" sz="2800" dirty="0"/>
              <a:t>Рекомендуется не применять излишнюю косметику и не носить много украшений на занятиях. </a:t>
            </a:r>
          </a:p>
          <a:p>
            <a:r>
              <a:rPr lang="ru-RU" sz="2800" dirty="0"/>
              <a:t>В школе все учащиеся ходят в сменной обуви.</a:t>
            </a:r>
          </a:p>
          <a:p>
            <a:r>
              <a:rPr lang="ru-RU" sz="2800" dirty="0"/>
              <a:t>Спортивная одежда предназначена для уроков физической культуры, на других уроках она неуместна.</a:t>
            </a:r>
          </a:p>
          <a:p>
            <a:r>
              <a:rPr lang="ru-RU" sz="2800" dirty="0"/>
              <a:t>Находится в школе в верхней одежде, без особых на то причин, не разрешается.  </a:t>
            </a:r>
          </a:p>
          <a:p>
            <a:r>
              <a:rPr lang="ru-RU" sz="2800" dirty="0"/>
              <a:t>На торжественные общешкольные мероприятия учащиеся приходят в соответствующей форме: девочки в темных юбках или брюках и светлых блузках, мальчики - в темных костюмах и светлых рубашках.</a:t>
            </a: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4456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Рекомендации к внешнему виду учащихся: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r>
              <a:rPr lang="ru-RU" dirty="0"/>
              <a:t>Внешний вид учащихся должен соответствовать деловому стилю одежды.</a:t>
            </a:r>
          </a:p>
          <a:p>
            <a:endParaRPr lang="ru-RU" dirty="0"/>
          </a:p>
        </p:txBody>
      </p:sp>
      <p:pic>
        <p:nvPicPr>
          <p:cNvPr id="4" name="Рисунок 3" descr="IMG_1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295400"/>
            <a:ext cx="4191000" cy="2794000"/>
          </a:xfrm>
          <a:prstGeom prst="rect">
            <a:avLst/>
          </a:prstGeom>
        </p:spPr>
      </p:pic>
      <p:pic>
        <p:nvPicPr>
          <p:cNvPr id="5" name="Рисунок 4" descr="IMG_1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4191000" cy="2794000"/>
          </a:xfrm>
          <a:prstGeom prst="rect">
            <a:avLst/>
          </a:prstGeom>
        </p:spPr>
      </p:pic>
      <p:pic>
        <p:nvPicPr>
          <p:cNvPr id="6" name="Рисунок 5" descr="IMG_16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4267200"/>
            <a:ext cx="4191000" cy="2413000"/>
          </a:xfrm>
          <a:prstGeom prst="rect">
            <a:avLst/>
          </a:prstGeom>
        </p:spPr>
      </p:pic>
      <p:pic>
        <p:nvPicPr>
          <p:cNvPr id="7" name="Рисунок 6" descr="IMG_164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191000"/>
            <a:ext cx="2852156" cy="2413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нарушение настоящих правил поведения к учащимся принимаются меры дисциплинарного и воспитательного воздействия, предусмотренные Уставом  школы и Федеральным Законом «Об образовании в Российской Федерации»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Ответственность за нарушение правил поведения в школе:</a:t>
            </a:r>
          </a:p>
        </p:txBody>
      </p:sp>
      <p:pic>
        <p:nvPicPr>
          <p:cNvPr id="1026" name="Picture 2" descr="http://im2-tub-ru.yandex.net/i?id=130362046-2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267200"/>
            <a:ext cx="2472436" cy="2362200"/>
          </a:xfrm>
          <a:prstGeom prst="rect">
            <a:avLst/>
          </a:prstGeom>
          <a:noFill/>
        </p:spPr>
      </p:pic>
      <p:pic>
        <p:nvPicPr>
          <p:cNvPr id="1028" name="Picture 4" descr="http://sadik95.ucoz.ru/enregistrement-memoi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14800"/>
            <a:ext cx="2362200" cy="1839905"/>
          </a:xfrm>
          <a:prstGeom prst="rect">
            <a:avLst/>
          </a:prstGeom>
          <a:noFill/>
        </p:spPr>
      </p:pic>
      <p:pic>
        <p:nvPicPr>
          <p:cNvPr id="1030" name="Picture 6" descr="http://unyuganschool2.86.i-schools.ru/files/shkkol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286249"/>
            <a:ext cx="2819400" cy="2571751"/>
          </a:xfrm>
          <a:prstGeom prst="rect">
            <a:avLst/>
          </a:prstGeom>
          <a:noFill/>
        </p:spPr>
      </p:pic>
      <p:pic>
        <p:nvPicPr>
          <p:cNvPr id="1032" name="Picture 8" descr="http://clan-odessa.ucoz.ru/kartinki_saita/ustav0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5410200"/>
            <a:ext cx="2209800" cy="1070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841.jpg"/>
          <p:cNvPicPr>
            <a:picLocks noChangeAspect="1"/>
          </p:cNvPicPr>
          <p:nvPr/>
        </p:nvPicPr>
        <p:blipFill>
          <a:blip r:embed="rId2"/>
          <a:srcRect b="2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rgbClr val="002060"/>
                </a:solidFill>
              </a:rPr>
              <a:t>Правила эти должны выполнять </a:t>
            </a:r>
            <a:br>
              <a:rPr lang="ru-RU" sz="6600" dirty="0">
                <a:solidFill>
                  <a:srgbClr val="002060"/>
                </a:solidFill>
              </a:rPr>
            </a:br>
            <a:r>
              <a:rPr lang="ru-RU" sz="6600" dirty="0">
                <a:solidFill>
                  <a:srgbClr val="002060"/>
                </a:solidFill>
              </a:rPr>
              <a:t>только все дружно </a:t>
            </a:r>
            <a:br>
              <a:rPr lang="ru-RU" sz="6600" dirty="0">
                <a:solidFill>
                  <a:srgbClr val="002060"/>
                </a:solidFill>
              </a:rPr>
            </a:br>
            <a:r>
              <a:rPr lang="ru-RU" sz="6600" dirty="0">
                <a:solidFill>
                  <a:srgbClr val="002060"/>
                </a:solidFill>
              </a:rPr>
              <a:t>и только на </a:t>
            </a:r>
            <a:r>
              <a:rPr lang="ru-RU" sz="11500" dirty="0">
                <a:solidFill>
                  <a:srgbClr val="002060"/>
                </a:solidFill>
              </a:rPr>
              <a:t>«5»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vosti-2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0070C0"/>
                </a:solidFill>
              </a:rPr>
              <a:t>Цель правил:</a:t>
            </a:r>
          </a:p>
          <a:p>
            <a:r>
              <a:rPr lang="ru-RU" dirty="0"/>
              <a:t>создание в школе рабочей обстановки, способствующей успешной учебе каждого ученика, </a:t>
            </a:r>
          </a:p>
          <a:p>
            <a:r>
              <a:rPr lang="ru-RU" dirty="0"/>
              <a:t>воспитание уважения к личности и её правам,</a:t>
            </a:r>
          </a:p>
          <a:p>
            <a:r>
              <a:rPr lang="ru-RU" dirty="0"/>
              <a:t>развитие культуры поведения, </a:t>
            </a:r>
          </a:p>
          <a:p>
            <a:r>
              <a:rPr lang="ru-RU" dirty="0"/>
              <a:t>развитие навыков общения,</a:t>
            </a:r>
          </a:p>
          <a:p>
            <a:r>
              <a:rPr lang="ru-RU" dirty="0"/>
              <a:t>предупреждение детского травматизма.</a:t>
            </a:r>
          </a:p>
        </p:txBody>
      </p:sp>
      <p:pic>
        <p:nvPicPr>
          <p:cNvPr id="4" name="Рисунок 3" descr="IMG_0354.JPG"/>
          <p:cNvPicPr>
            <a:picLocks noChangeAspect="1"/>
          </p:cNvPicPr>
          <p:nvPr/>
        </p:nvPicPr>
        <p:blipFill>
          <a:blip r:embed="rId2" cstate="print"/>
          <a:srcRect t="11250" r="5833" b="11250"/>
          <a:stretch>
            <a:fillRect/>
          </a:stretch>
        </p:blipFill>
        <p:spPr>
          <a:xfrm>
            <a:off x="3657600" y="4316427"/>
            <a:ext cx="5334000" cy="25415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r>
              <a:rPr lang="ru-RU" dirty="0"/>
              <a:t>Общие правила поведения.</a:t>
            </a:r>
          </a:p>
          <a:p>
            <a:r>
              <a:rPr lang="ru-RU" dirty="0"/>
              <a:t>Поведение на занятиях.</a:t>
            </a:r>
          </a:p>
          <a:p>
            <a:r>
              <a:rPr lang="ru-RU" dirty="0"/>
              <a:t>Поведение учащихся до начала, в перерывах и после окончания занятий.</a:t>
            </a:r>
          </a:p>
          <a:p>
            <a:r>
              <a:rPr lang="ru-RU" dirty="0"/>
              <a:t>Поведение учащихся в столовой.</a:t>
            </a:r>
          </a:p>
          <a:p>
            <a:r>
              <a:rPr lang="ru-RU" dirty="0"/>
              <a:t>Обязанности дежурного по классу.</a:t>
            </a:r>
          </a:p>
          <a:p>
            <a:r>
              <a:rPr lang="ru-RU" dirty="0"/>
              <a:t>Обязанности дежурного по школе.</a:t>
            </a:r>
          </a:p>
          <a:p>
            <a:r>
              <a:rPr lang="ru-RU" dirty="0"/>
              <a:t>Рекомендации к внешнему виду учащихся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Содержание: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r>
              <a:rPr lang="ru-RU" dirty="0"/>
              <a:t>Учащиеся приходят в школу за 10-15 минут до начала занятий, чистые и опрятные.</a:t>
            </a:r>
          </a:p>
          <a:p>
            <a:r>
              <a:rPr lang="ru-RU" dirty="0"/>
              <a:t>При входе в школу соблюдают правила вежливости, самостоятельно раздеваются, помещают верхнюю одежду в гардероб, надевают сменную обувь и следуют к месту проведения урока.</a:t>
            </a:r>
          </a:p>
          <a:p>
            <a:r>
              <a:rPr lang="ru-RU" dirty="0"/>
              <a:t>Категорически запрещается приносить в школу и на её территорию с любой целью и использовать любым способом опасные предметы и вещества.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Общие правила поведения: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Ученик обязан</a:t>
            </a:r>
          </a:p>
          <a:p>
            <a:r>
              <a:rPr lang="ru-RU" dirty="0"/>
              <a:t>ежедневно вести запись домашнего задания в дневнике, </a:t>
            </a:r>
          </a:p>
          <a:p>
            <a:r>
              <a:rPr lang="ru-RU" dirty="0"/>
              <a:t>приносить на занятия все необходимые учебники, тетради, пособия, письменные принадлежности.</a:t>
            </a:r>
          </a:p>
          <a:p>
            <a:r>
              <a:rPr lang="ru-RU" dirty="0"/>
              <a:t>Не разрешается жевать жевательную резинку, пользоваться плеерами и средствами мобильной связи на уроках. </a:t>
            </a:r>
          </a:p>
          <a:p>
            <a:r>
              <a:rPr lang="ru-RU" dirty="0"/>
              <a:t>Запрещается употреблять непристойные выражения и жесты.</a:t>
            </a:r>
          </a:p>
          <a:p>
            <a:r>
              <a:rPr lang="ru-RU" dirty="0"/>
              <a:t> Учащиеся школы должны уважать достоинство обучающихся и работников школы. Ученик вправе отстаивать свои взгляды и убеждения при обсуждении различных спорных и неоднозначных вопросов в корректной форме.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Общие правила поведения: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r>
              <a:rPr lang="ru-RU" dirty="0"/>
              <a:t>Запрещается без разрешения педагогов уходить из школы и с её территории в урочное время.</a:t>
            </a:r>
          </a:p>
          <a:p>
            <a:r>
              <a:rPr lang="ru-RU" dirty="0"/>
              <a:t>В случае пропуска учебных занятий, учащийся должен предъявить классному руководителю справку от врача или записку от родителей (законных представителей, лиц их заменяющих) о причине отсутствия на занятиях.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Посещаемость:</a:t>
            </a:r>
          </a:p>
        </p:txBody>
      </p:sp>
      <p:pic>
        <p:nvPicPr>
          <p:cNvPr id="4" name="Рисунок 3" descr="IMG_1688.JPG"/>
          <p:cNvPicPr>
            <a:picLocks noChangeAspect="1"/>
          </p:cNvPicPr>
          <p:nvPr/>
        </p:nvPicPr>
        <p:blipFill>
          <a:blip r:embed="rId2" cstate="print"/>
          <a:srcRect l="5833" t="18750" r="14167" b="30000"/>
          <a:stretch>
            <a:fillRect/>
          </a:stretch>
        </p:blipFill>
        <p:spPr>
          <a:xfrm>
            <a:off x="3429000" y="4495800"/>
            <a:ext cx="5531005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r>
              <a:rPr lang="ru-RU" dirty="0"/>
              <a:t>Учащийся приносит в школу необходимые учебные принадлежности: книги, тетради, дневник, пенал и др.</a:t>
            </a:r>
          </a:p>
          <a:p>
            <a:r>
              <a:rPr lang="ru-RU" dirty="0"/>
              <a:t>Учащийся обязан приходить на занятия с подготовленным домашним заданием по предметам, согласно расписанию уроков.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ru-RU" dirty="0"/>
              <a:t>Готовность:</a:t>
            </a:r>
          </a:p>
        </p:txBody>
      </p:sp>
      <p:pic>
        <p:nvPicPr>
          <p:cNvPr id="4" name="Рисунок 3" descr="IMG_1662.JPG"/>
          <p:cNvPicPr>
            <a:picLocks noChangeAspect="1"/>
          </p:cNvPicPr>
          <p:nvPr/>
        </p:nvPicPr>
        <p:blipFill>
          <a:blip r:embed="rId2" cstate="print"/>
          <a:srcRect t="7500"/>
          <a:stretch>
            <a:fillRect/>
          </a:stretch>
        </p:blipFill>
        <p:spPr>
          <a:xfrm>
            <a:off x="3733800" y="3886200"/>
            <a:ext cx="4419600" cy="2725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778691"/>
          </a:xfrm>
        </p:spPr>
        <p:txBody>
          <a:bodyPr/>
          <a:lstStyle/>
          <a:p>
            <a:r>
              <a:rPr lang="ru-RU" dirty="0"/>
              <a:t>Учащийся школы </a:t>
            </a:r>
            <a:r>
              <a:rPr lang="ru-RU" dirty="0">
                <a:solidFill>
                  <a:schemeClr val="accent4"/>
                </a:solidFill>
              </a:rPr>
              <a:t>проявляет уважение к старшим</a:t>
            </a:r>
            <a:r>
              <a:rPr lang="ru-RU" dirty="0"/>
              <a:t> (педагогам, работникам школы и столовой, родителям), дежурным по школе.</a:t>
            </a:r>
          </a:p>
          <a:p>
            <a:r>
              <a:rPr lang="ru-RU" dirty="0"/>
              <a:t>Учащийся школы </a:t>
            </a:r>
            <a:r>
              <a:rPr lang="ru-RU" dirty="0">
                <a:solidFill>
                  <a:schemeClr val="accent4"/>
                </a:solidFill>
              </a:rPr>
              <a:t>заботится о младших</a:t>
            </a:r>
            <a:r>
              <a:rPr lang="ru-RU" dirty="0"/>
              <a:t>.</a:t>
            </a:r>
          </a:p>
          <a:p>
            <a:r>
              <a:rPr lang="ru-RU" dirty="0"/>
              <a:t>Все участники образовательного процесса обязаны обращаться друг к другу уважительно. Учащиеся уступают дорогу взрослым, старшие учащиеся – младшим, мальчики – девочкам.</a:t>
            </a:r>
          </a:p>
        </p:txBody>
      </p:sp>
      <p:pic>
        <p:nvPicPr>
          <p:cNvPr id="4" name="Рисунок 3" descr="IMG_1624.JPG"/>
          <p:cNvPicPr>
            <a:picLocks noChangeAspect="1"/>
          </p:cNvPicPr>
          <p:nvPr/>
        </p:nvPicPr>
        <p:blipFill>
          <a:blip r:embed="rId2" cstate="print"/>
          <a:srcRect t="21250"/>
          <a:stretch>
            <a:fillRect/>
          </a:stretch>
        </p:blipFill>
        <p:spPr>
          <a:xfrm>
            <a:off x="3200400" y="4114800"/>
            <a:ext cx="5370286" cy="2514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</TotalTime>
  <Words>1309</Words>
  <Application>Microsoft Office PowerPoint</Application>
  <PresentationFormat>Экран (4:3)</PresentationFormat>
  <Paragraphs>114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Lucida Sans Unicode</vt:lpstr>
      <vt:lpstr>Verdana</vt:lpstr>
      <vt:lpstr>Wingdings 2</vt:lpstr>
      <vt:lpstr>Wingdings 3</vt:lpstr>
      <vt:lpstr>Открытая</vt:lpstr>
      <vt:lpstr>Правила поведения учащихся МАОУ СОШ №279 г.Гаджиево</vt:lpstr>
      <vt:lpstr>Презентация PowerPoint</vt:lpstr>
      <vt:lpstr>Презентация PowerPoint</vt:lpstr>
      <vt:lpstr>Содержание:</vt:lpstr>
      <vt:lpstr>Общие правила поведения:</vt:lpstr>
      <vt:lpstr>Общие правила поведения:</vt:lpstr>
      <vt:lpstr>Посещаемость:</vt:lpstr>
      <vt:lpstr>Готовность:</vt:lpstr>
      <vt:lpstr>Презентация PowerPoint</vt:lpstr>
      <vt:lpstr>В школе и на её территории запрещено!</vt:lpstr>
      <vt:lpstr>Поведение на занятиях:</vt:lpstr>
      <vt:lpstr>Поведение на занятиях:</vt:lpstr>
      <vt:lpstr>Поведение на занятиях:</vt:lpstr>
      <vt:lpstr>Поведение в перерывах и после окончания занятий:</vt:lpstr>
      <vt:lpstr>Поведение в перерывах:</vt:lpstr>
      <vt:lpstr>Поведение после окончания занятий:</vt:lpstr>
      <vt:lpstr>Правила поведения в школьной столовой:</vt:lpstr>
      <vt:lpstr>Правила поведения в столовой:</vt:lpstr>
      <vt:lpstr>Правила поведения в столовой:</vt:lpstr>
      <vt:lpstr>Обязанности дежурного по классу:</vt:lpstr>
      <vt:lpstr>Обязанности дежурного по школе:</vt:lpstr>
      <vt:lpstr>Рекомендации к внешнему виду учащихся:</vt:lpstr>
      <vt:lpstr>Презентация PowerPoint</vt:lpstr>
      <vt:lpstr>Ответственность за нарушение правил поведения в школе:</vt:lpstr>
      <vt:lpstr>Правила эти должны выполнять  только все дружно  и только на «5»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учащихся МБОУ ООШ №279 г.Гаджиево</dc:title>
  <dc:creator>Asus</dc:creator>
  <cp:lastModifiedBy>Андрей Федотовский</cp:lastModifiedBy>
  <cp:revision>28</cp:revision>
  <dcterms:created xsi:type="dcterms:W3CDTF">2014-01-12T13:07:19Z</dcterms:created>
  <dcterms:modified xsi:type="dcterms:W3CDTF">2024-03-06T13:56:52Z</dcterms:modified>
</cp:coreProperties>
</file>