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0" r:id="rId5"/>
    <p:sldId id="272" r:id="rId6"/>
    <p:sldId id="261" r:id="rId7"/>
    <p:sldId id="274" r:id="rId8"/>
    <p:sldId id="275" r:id="rId9"/>
    <p:sldId id="264" r:id="rId10"/>
    <p:sldId id="276" r:id="rId11"/>
    <p:sldId id="277" r:id="rId12"/>
    <p:sldId id="278" r:id="rId13"/>
    <p:sldId id="279" r:id="rId14"/>
    <p:sldId id="280" r:id="rId15"/>
    <p:sldId id="282" r:id="rId16"/>
    <p:sldId id="284" r:id="rId17"/>
    <p:sldId id="283" r:id="rId18"/>
    <p:sldId id="26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AFA"/>
    <a:srgbClr val="FF00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590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06.03.2024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06.03.2024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06.03.2024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pPr/>
              <a:t>06.03.2024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78777" y="1423851"/>
            <a:ext cx="5865223" cy="2577391"/>
          </a:xfrm>
        </p:spPr>
        <p:txBody>
          <a:bodyPr>
            <a:normAutofit fontScale="90000"/>
          </a:bodyPr>
          <a:lstStyle/>
          <a:p>
            <a:r>
              <a:rPr lang="ru-RU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МЕДИАЦИЯ </a:t>
            </a:r>
            <a:br>
              <a:rPr lang="ru-RU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</a:br>
            <a:r>
              <a:rPr lang="ru-RU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–</a:t>
            </a:r>
            <a:r>
              <a:rPr lang="ru-RU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 </a:t>
            </a:r>
            <a:r>
              <a:rPr lang="ru-RU" sz="49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способ разрешения конфликтов в образовательном пространстве.</a:t>
            </a:r>
            <a:endParaRPr lang="ru-RU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99017" y="5408440"/>
            <a:ext cx="3944983" cy="1266679"/>
          </a:xfrm>
        </p:spPr>
        <p:txBody>
          <a:bodyPr>
            <a:normAutofit lnSpcReduction="10000"/>
          </a:bodyPr>
          <a:lstStyle/>
          <a:p>
            <a:pPr algn="r"/>
            <a:r>
              <a:rPr lang="ru-RU" sz="2400" dirty="0"/>
              <a:t>Социальный педагог </a:t>
            </a:r>
          </a:p>
          <a:p>
            <a:pPr algn="r"/>
            <a:r>
              <a:rPr lang="ru-RU" sz="2400" dirty="0"/>
              <a:t>МАОУ СОШ №279</a:t>
            </a:r>
          </a:p>
          <a:p>
            <a:pPr algn="r"/>
            <a:r>
              <a:rPr lang="ru-RU" sz="2400" dirty="0" err="1"/>
              <a:t>Федотовская</a:t>
            </a:r>
            <a:r>
              <a:rPr lang="ru-RU" sz="2400" dirty="0"/>
              <a:t> Е.А.</a:t>
            </a:r>
          </a:p>
        </p:txBody>
      </p:sp>
    </p:spTree>
    <p:extLst>
      <p:ext uri="{BB962C8B-B14F-4D97-AF65-F5344CB8AC3E}">
        <p14:creationId xmlns:p14="http://schemas.microsoft.com/office/powerpoint/2010/main" val="1693832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964" y="274320"/>
            <a:ext cx="7886700" cy="795801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Медиация в образовании:</a:t>
            </a:r>
          </a:p>
        </p:txBody>
      </p:sp>
      <p:sp>
        <p:nvSpPr>
          <p:cNvPr id="30" name="Содержимое 2"/>
          <p:cNvSpPr>
            <a:spLocks noGrp="1"/>
          </p:cNvSpPr>
          <p:nvPr>
            <p:ph idx="1"/>
          </p:nvPr>
        </p:nvSpPr>
        <p:spPr>
          <a:xfrm>
            <a:off x="209005" y="1515292"/>
            <a:ext cx="8673737" cy="5342708"/>
          </a:xfrm>
        </p:spPr>
        <p:txBody>
          <a:bodyPr>
            <a:noAutofit/>
          </a:bodyPr>
          <a:lstStyle/>
          <a:p>
            <a:r>
              <a:rPr lang="ru-RU" sz="2400" dirty="0"/>
              <a:t>Цель </a:t>
            </a:r>
            <a:r>
              <a:rPr lang="ru-RU" sz="2400" b="1" dirty="0"/>
              <a:t>медиации в образовании</a:t>
            </a:r>
            <a:r>
              <a:rPr lang="ru-RU" sz="2400" dirty="0"/>
              <a:t> – школьный социум, основанный на позитивном общении (бесконфликтная среда).</a:t>
            </a:r>
          </a:p>
          <a:p>
            <a:r>
              <a:rPr lang="ru-RU" sz="2400" dirty="0"/>
              <a:t>Медиатор в школе – это человек, имеющий высшее образование и прошедший дополнительное обучение по специальной программе. Чем медиаторы отличаются от психологов? Образование психолога иногда  даже может мешать работе конфликтолога, т.к. существует соблазн вместо посредничества перейти на психологическое консультирование.</a:t>
            </a:r>
          </a:p>
          <a:p>
            <a:r>
              <a:rPr lang="ru-RU" sz="2400" dirty="0"/>
              <a:t>Медиаторы не занимаются терапией, работают с психически здоровыми людьми, не корректируют личность, хотя  замечено, что в процессе медиации запускается механизм личностного роста, люди обучаются навыкам эффективной коммуникации.</a:t>
            </a:r>
          </a:p>
          <a:p>
            <a:pPr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964" y="274320"/>
            <a:ext cx="7886700" cy="795801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Основные положения:</a:t>
            </a:r>
          </a:p>
        </p:txBody>
      </p:sp>
      <p:sp>
        <p:nvSpPr>
          <p:cNvPr id="30" name="Содержимое 2"/>
          <p:cNvSpPr>
            <a:spLocks noGrp="1"/>
          </p:cNvSpPr>
          <p:nvPr>
            <p:ph idx="1"/>
          </p:nvPr>
        </p:nvSpPr>
        <p:spPr>
          <a:xfrm>
            <a:off x="209005" y="1515292"/>
            <a:ext cx="8673737" cy="5172891"/>
          </a:xfrm>
        </p:spPr>
        <p:txBody>
          <a:bodyPr>
            <a:noAutofit/>
          </a:bodyPr>
          <a:lstStyle/>
          <a:p>
            <a:pPr lvl="0"/>
            <a:r>
              <a:rPr lang="ru-RU" sz="2400" dirty="0"/>
              <a:t>Конфликт - здоровое явление. Но неразрешенный конфликт – опасен.</a:t>
            </a:r>
          </a:p>
          <a:p>
            <a:pPr lvl="0"/>
            <a:r>
              <a:rPr lang="ru-RU" sz="2400" dirty="0"/>
              <a:t>Часто  конфликт – результат того, что стороны не знают как решить проблему, а не потому, что не хотят её решить.</a:t>
            </a:r>
          </a:p>
          <a:p>
            <a:pPr lvl="0"/>
            <a:r>
              <a:rPr lang="ru-RU" sz="2400" dirty="0"/>
              <a:t>Участники спора могут принять  лучшие решения о своей жизни, чем авторитет извне.</a:t>
            </a:r>
          </a:p>
          <a:p>
            <a:pPr lvl="0"/>
            <a:r>
              <a:rPr lang="ru-RU" sz="2400" dirty="0"/>
              <a:t>Переговоры успешнее тогда, когда  стороны  должны взаимодействовать в дальнейшем.</a:t>
            </a:r>
          </a:p>
          <a:p>
            <a:pPr lvl="0"/>
            <a:r>
              <a:rPr lang="ru-RU" sz="2400" dirty="0"/>
              <a:t>Нейтральный, доверительный характер медиации стимулирует конфликтующие стороны к участию в ней (не страдает самооценка и др.)</a:t>
            </a:r>
          </a:p>
          <a:p>
            <a:pPr lvl="0"/>
            <a:r>
              <a:rPr lang="ru-RU" sz="2400" dirty="0"/>
              <a:t>Развитые в процессе медиации способности к переговорам полезны для решения конфликтов в будущем.</a:t>
            </a:r>
          </a:p>
          <a:p>
            <a:pPr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964" y="274320"/>
            <a:ext cx="7886700" cy="795801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Задачи медиатора:</a:t>
            </a:r>
          </a:p>
        </p:txBody>
      </p:sp>
      <p:sp>
        <p:nvSpPr>
          <p:cNvPr id="30" name="Содержимое 2"/>
          <p:cNvSpPr>
            <a:spLocks noGrp="1"/>
          </p:cNvSpPr>
          <p:nvPr>
            <p:ph idx="1"/>
          </p:nvPr>
        </p:nvSpPr>
        <p:spPr>
          <a:xfrm>
            <a:off x="209006" y="1515293"/>
            <a:ext cx="5473338" cy="4898570"/>
          </a:xfrm>
        </p:spPr>
        <p:txBody>
          <a:bodyPr>
            <a:noAutofit/>
          </a:bodyPr>
          <a:lstStyle/>
          <a:p>
            <a:pPr lvl="0"/>
            <a:r>
              <a:rPr lang="ru-RU" sz="2400" dirty="0"/>
              <a:t>Установление контакта со сторонами и между ними.</a:t>
            </a:r>
          </a:p>
          <a:p>
            <a:pPr lvl="0"/>
            <a:r>
              <a:rPr lang="ru-RU" sz="2400" dirty="0"/>
              <a:t>Создание условий для конструктивного диалога сторон.</a:t>
            </a:r>
          </a:p>
          <a:p>
            <a:pPr lvl="0"/>
            <a:r>
              <a:rPr lang="ru-RU" sz="2400" dirty="0"/>
              <a:t>Создание безопасной атмосферы во время встречи.</a:t>
            </a:r>
          </a:p>
          <a:p>
            <a:pPr>
              <a:buNone/>
            </a:pPr>
            <a:endParaRPr lang="ru-RU" sz="2400" dirty="0"/>
          </a:p>
        </p:txBody>
      </p:sp>
      <p:pic>
        <p:nvPicPr>
          <p:cNvPr id="33794" name="Picture 2" descr="http://sarprofmediator.ru/wp-content/uploads/2017/04/shutterstock_110071634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331" r="5760"/>
          <a:stretch>
            <a:fillRect/>
          </a:stretch>
        </p:blipFill>
        <p:spPr bwMode="auto">
          <a:xfrm>
            <a:off x="2782389" y="2884172"/>
            <a:ext cx="6204857" cy="39738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97892"/>
            <a:ext cx="7886700" cy="795801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Процедура медиации :</a:t>
            </a:r>
          </a:p>
        </p:txBody>
      </p: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579121" y="2024612"/>
            <a:ext cx="7812088" cy="857250"/>
            <a:chOff x="1248" y="2030"/>
            <a:chExt cx="4921" cy="540"/>
          </a:xfrm>
        </p:grpSpPr>
        <p:sp>
          <p:nvSpPr>
            <p:cNvPr id="84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  <a:contourClr>
                <a:srgbClr val="99CC0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86" name="Text Box 10"/>
            <p:cNvSpPr txBox="1">
              <a:spLocks noChangeArrowheads="1"/>
            </p:cNvSpPr>
            <p:nvPr/>
          </p:nvSpPr>
          <p:spPr bwMode="gray">
            <a:xfrm>
              <a:off x="1713" y="2047"/>
              <a:ext cx="4456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lvl="0"/>
              <a:r>
                <a:rPr lang="ru-RU" sz="2400" dirty="0"/>
                <a:t>Индивидуальная беседа, встреча с каждой стороной</a:t>
              </a:r>
            </a:p>
            <a:p>
              <a:pPr algn="l"/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87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552994" y="3568208"/>
            <a:ext cx="7067550" cy="831850"/>
            <a:chOff x="1248" y="2640"/>
            <a:chExt cx="4452" cy="524"/>
          </a:xfrm>
        </p:grpSpPr>
        <p:sp>
          <p:nvSpPr>
            <p:cNvPr id="89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0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  <a:contourClr>
                <a:srgbClr val="006699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91" name="Text Box 15"/>
            <p:cNvSpPr txBox="1">
              <a:spLocks noChangeArrowheads="1"/>
            </p:cNvSpPr>
            <p:nvPr/>
          </p:nvSpPr>
          <p:spPr bwMode="gray">
            <a:xfrm>
              <a:off x="1713" y="2641"/>
              <a:ext cx="3987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lvl="0"/>
              <a:r>
                <a:rPr lang="ru-RU" sz="2400" dirty="0"/>
                <a:t>Открытый диалог двух сторон при посреднике.</a:t>
              </a:r>
            </a:p>
            <a:p>
              <a:pPr algn="l"/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92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579119" y="5373789"/>
            <a:ext cx="5105400" cy="1200151"/>
            <a:chOff x="1248" y="3214"/>
            <a:chExt cx="3216" cy="756"/>
          </a:xfrm>
        </p:grpSpPr>
        <p:sp>
          <p:nvSpPr>
            <p:cNvPr id="94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  <a:contourClr>
                <a:srgbClr val="FF9933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96" name="Text Box 20"/>
            <p:cNvSpPr txBox="1">
              <a:spLocks noChangeArrowheads="1"/>
            </p:cNvSpPr>
            <p:nvPr/>
          </p:nvSpPr>
          <p:spPr bwMode="gray">
            <a:xfrm>
              <a:off x="1680" y="3214"/>
              <a:ext cx="2208" cy="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dirty="0"/>
                <a:t>Составление соглашения.</a:t>
              </a:r>
            </a:p>
            <a:p>
              <a:pPr lvl="0"/>
              <a:endParaRPr lang="ru-RU" sz="2400" dirty="0"/>
            </a:p>
            <a:p>
              <a:pPr algn="l"/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97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www.wissenswerk.org/wp-content/uploads/2011/10/Illustration-02-gro%C3%9F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19898" y="3383281"/>
            <a:ext cx="4524102" cy="347472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964" y="274320"/>
            <a:ext cx="7886700" cy="795801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Ход медиации:</a:t>
            </a:r>
          </a:p>
        </p:txBody>
      </p:sp>
      <p:sp>
        <p:nvSpPr>
          <p:cNvPr id="30" name="Содержимое 2"/>
          <p:cNvSpPr>
            <a:spLocks noGrp="1"/>
          </p:cNvSpPr>
          <p:nvPr>
            <p:ph idx="1"/>
          </p:nvPr>
        </p:nvSpPr>
        <p:spPr>
          <a:xfrm>
            <a:off x="209006" y="1515292"/>
            <a:ext cx="6230984" cy="5068388"/>
          </a:xfrm>
        </p:spPr>
        <p:txBody>
          <a:bodyPr>
            <a:noAutofit/>
          </a:bodyPr>
          <a:lstStyle/>
          <a:p>
            <a:r>
              <a:rPr lang="ru-RU" sz="2400" dirty="0"/>
              <a:t>Подготовка.</a:t>
            </a:r>
          </a:p>
          <a:p>
            <a:r>
              <a:rPr lang="ru-RU" sz="2400" dirty="0"/>
              <a:t>Создание благоприятной атмосферы. </a:t>
            </a:r>
          </a:p>
          <a:p>
            <a:r>
              <a:rPr lang="ru-RU" sz="2400" dirty="0"/>
              <a:t>Представление. </a:t>
            </a:r>
          </a:p>
          <a:p>
            <a:r>
              <a:rPr lang="ru-RU" sz="2400" dirty="0"/>
              <a:t>Прежнее положение дел. </a:t>
            </a:r>
          </a:p>
          <a:p>
            <a:r>
              <a:rPr lang="ru-RU" sz="2400" dirty="0"/>
              <a:t>Подтверждение и корректировка ожиданий. </a:t>
            </a:r>
          </a:p>
          <a:p>
            <a:r>
              <a:rPr lang="ru-RU" sz="2400" dirty="0"/>
              <a:t>Разъяснение метода медиации.</a:t>
            </a:r>
          </a:p>
          <a:p>
            <a:pPr>
              <a:buNone/>
            </a:pPr>
            <a:r>
              <a:rPr lang="ru-RU" sz="2400" dirty="0"/>
              <a:t> </a:t>
            </a:r>
          </a:p>
          <a:p>
            <a:pPr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www.wissenswerk.org/wp-content/uploads/2011/10/Illustration-02-gro%C3%9F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85254" y="3971109"/>
            <a:ext cx="3758746" cy="288689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964" y="274320"/>
            <a:ext cx="7886700" cy="795801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Ход медиации:</a:t>
            </a:r>
          </a:p>
        </p:txBody>
      </p:sp>
      <p:sp>
        <p:nvSpPr>
          <p:cNvPr id="30" name="Содержимое 2"/>
          <p:cNvSpPr>
            <a:spLocks noGrp="1"/>
          </p:cNvSpPr>
          <p:nvPr>
            <p:ph idx="1"/>
          </p:nvPr>
        </p:nvSpPr>
        <p:spPr>
          <a:xfrm>
            <a:off x="209005" y="1515292"/>
            <a:ext cx="8673737" cy="5342708"/>
          </a:xfrm>
        </p:spPr>
        <p:txBody>
          <a:bodyPr>
            <a:noAutofit/>
          </a:bodyPr>
          <a:lstStyle/>
          <a:p>
            <a:r>
              <a:rPr lang="ru-RU" sz="2400" dirty="0"/>
              <a:t>Точки зрения отдельных сторон конфликта..</a:t>
            </a:r>
          </a:p>
          <a:p>
            <a:r>
              <a:rPr lang="ru-RU" sz="2400" dirty="0"/>
              <a:t>Слушание. </a:t>
            </a:r>
          </a:p>
          <a:p>
            <a:r>
              <a:rPr lang="ru-RU" sz="2400" dirty="0"/>
              <a:t>Выяснение общностей и различий. </a:t>
            </a:r>
          </a:p>
          <a:p>
            <a:r>
              <a:rPr lang="ru-RU" sz="2400" dirty="0"/>
              <a:t>Рассмотрение конфликта. </a:t>
            </a:r>
          </a:p>
          <a:p>
            <a:r>
              <a:rPr lang="ru-RU" sz="2400" dirty="0"/>
              <a:t>Опрос. </a:t>
            </a:r>
          </a:p>
          <a:p>
            <a:r>
              <a:rPr lang="ru-RU" sz="2400" dirty="0"/>
              <a:t>Сбор возможных решений. </a:t>
            </a:r>
          </a:p>
          <a:p>
            <a:r>
              <a:rPr lang="ru-RU" sz="2400" dirty="0"/>
              <a:t>Выбор наиболее рационального решения. </a:t>
            </a:r>
          </a:p>
          <a:p>
            <a:pPr>
              <a:buNone/>
            </a:pPr>
            <a:r>
              <a:rPr lang="ru-RU" sz="2400" i="1" dirty="0"/>
              <a:t>Решение должно быть:</a:t>
            </a:r>
          </a:p>
          <a:p>
            <a:pPr lvl="0"/>
            <a:r>
              <a:rPr lang="ru-RU" sz="2400" dirty="0"/>
              <a:t>Справедливым</a:t>
            </a:r>
          </a:p>
          <a:p>
            <a:pPr lvl="0"/>
            <a:r>
              <a:rPr lang="ru-RU" sz="2400" dirty="0"/>
              <a:t>Эффективным</a:t>
            </a:r>
          </a:p>
          <a:p>
            <a:pPr lvl="0"/>
            <a:r>
              <a:rPr lang="ru-RU" sz="2400" dirty="0"/>
              <a:t>Разумным</a:t>
            </a:r>
          </a:p>
          <a:p>
            <a:pPr lvl="0"/>
            <a:r>
              <a:rPr lang="ru-RU" sz="2400" dirty="0"/>
              <a:t>Стабильным</a:t>
            </a:r>
          </a:p>
          <a:p>
            <a:pPr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www.center-soglasie.ru/img/pic3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1523195"/>
            <a:ext cx="8891714" cy="511273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964" y="274320"/>
            <a:ext cx="7886700" cy="795801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Роль медиатора:</a:t>
            </a:r>
          </a:p>
        </p:txBody>
      </p:sp>
      <p:sp>
        <p:nvSpPr>
          <p:cNvPr id="30" name="Содержимое 2"/>
          <p:cNvSpPr>
            <a:spLocks noGrp="1"/>
          </p:cNvSpPr>
          <p:nvPr>
            <p:ph idx="1"/>
          </p:nvPr>
        </p:nvSpPr>
        <p:spPr>
          <a:xfrm>
            <a:off x="209006" y="2076994"/>
            <a:ext cx="8477794" cy="4506686"/>
          </a:xfrm>
        </p:spPr>
        <p:txBody>
          <a:bodyPr>
            <a:noAutofit/>
          </a:bodyPr>
          <a:lstStyle/>
          <a:p>
            <a:pPr lvl="0"/>
            <a:r>
              <a:rPr lang="ru-RU" sz="2400" dirty="0"/>
              <a:t>Не медиатор разрешает спор, а сами стороны.</a:t>
            </a:r>
          </a:p>
          <a:p>
            <a:pPr lvl="0"/>
            <a:r>
              <a:rPr lang="ru-RU" sz="2400" dirty="0"/>
              <a:t>За содержание решений ответственны стороны.</a:t>
            </a:r>
          </a:p>
          <a:p>
            <a:pPr lvl="0"/>
            <a:r>
              <a:rPr lang="ru-RU" sz="2400" dirty="0"/>
              <a:t>Все сохраняют конфиденциальность, если все не решили обратное.</a:t>
            </a:r>
          </a:p>
          <a:p>
            <a:pPr lvl="0"/>
            <a:r>
              <a:rPr lang="ru-RU" sz="2400" dirty="0"/>
              <a:t>Медиатор не будет ничего оценивать, осуждать, принимать чью -то сторону.</a:t>
            </a:r>
          </a:p>
          <a:p>
            <a:pPr lvl="0"/>
            <a:r>
              <a:rPr lang="ru-RU" sz="2400" dirty="0"/>
              <a:t>Медиатор следит за соблюдением правил и может прервать беседу.</a:t>
            </a:r>
          </a:p>
          <a:p>
            <a:endParaRPr lang="ru-RU" sz="2400" dirty="0"/>
          </a:p>
          <a:p>
            <a:pPr>
              <a:buNone/>
            </a:pPr>
            <a:r>
              <a:rPr lang="ru-RU" sz="2400" dirty="0"/>
              <a:t> </a:t>
            </a:r>
          </a:p>
          <a:p>
            <a:pPr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97892"/>
            <a:ext cx="7886700" cy="795801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Медиатор. Какой он?</a:t>
            </a:r>
          </a:p>
        </p:txBody>
      </p:sp>
      <p:sp>
        <p:nvSpPr>
          <p:cNvPr id="28" name="Text Box 25"/>
          <p:cNvSpPr txBox="1">
            <a:spLocks noChangeArrowheads="1"/>
          </p:cNvSpPr>
          <p:nvPr/>
        </p:nvSpPr>
        <p:spPr bwMode="gray">
          <a:xfrm>
            <a:off x="418011" y="1632857"/>
            <a:ext cx="7119257" cy="5755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ü"/>
            </a:pPr>
            <a:r>
              <a:rPr lang="ru-RU" sz="2800" dirty="0"/>
              <a:t>терпеливый, </a:t>
            </a:r>
          </a:p>
          <a:p>
            <a:pPr lvl="0">
              <a:buFont typeface="Wingdings" pitchFamily="2" charset="2"/>
              <a:buChar char="ü"/>
            </a:pPr>
            <a:r>
              <a:rPr lang="ru-RU" sz="2800" dirty="0"/>
              <a:t>спокойный, </a:t>
            </a:r>
          </a:p>
          <a:p>
            <a:pPr lvl="0">
              <a:buFont typeface="Wingdings" pitchFamily="2" charset="2"/>
              <a:buChar char="ü"/>
            </a:pPr>
            <a:r>
              <a:rPr lang="ru-RU" sz="2800" dirty="0"/>
              <a:t>коммуникабельный, </a:t>
            </a:r>
          </a:p>
          <a:p>
            <a:pPr lvl="0">
              <a:buFont typeface="Wingdings" pitchFamily="2" charset="2"/>
              <a:buChar char="ü"/>
            </a:pPr>
            <a:r>
              <a:rPr lang="ru-RU" sz="2800" dirty="0"/>
              <a:t>доброжелательный человек,</a:t>
            </a:r>
          </a:p>
          <a:p>
            <a:pPr lvl="0">
              <a:buFont typeface="Wingdings" pitchFamily="2" charset="2"/>
              <a:buChar char="ü"/>
            </a:pPr>
            <a:r>
              <a:rPr lang="ru-RU" sz="2800" dirty="0"/>
              <a:t> с хорошими организаторскими способностями,</a:t>
            </a:r>
          </a:p>
          <a:p>
            <a:pPr lvl="0">
              <a:buFont typeface="Wingdings" pitchFamily="2" charset="2"/>
              <a:buChar char="ü"/>
            </a:pPr>
            <a:r>
              <a:rPr lang="ru-RU" sz="2800" dirty="0"/>
              <a:t> умеет слушать, </a:t>
            </a:r>
          </a:p>
          <a:p>
            <a:pPr lvl="0">
              <a:buFont typeface="Wingdings" pitchFamily="2" charset="2"/>
              <a:buChar char="ü"/>
            </a:pPr>
            <a:r>
              <a:rPr lang="ru-RU" sz="2800" dirty="0"/>
              <a:t>тактичен, </a:t>
            </a:r>
          </a:p>
          <a:p>
            <a:pPr lvl="0">
              <a:buFont typeface="Wingdings" pitchFamily="2" charset="2"/>
              <a:buChar char="ü"/>
            </a:pPr>
            <a:r>
              <a:rPr lang="ru-RU" sz="2800" dirty="0"/>
              <a:t>беспристрастен, </a:t>
            </a:r>
          </a:p>
          <a:p>
            <a:pPr lvl="0">
              <a:buFont typeface="Wingdings" pitchFamily="2" charset="2"/>
              <a:buChar char="ü"/>
            </a:pPr>
            <a:r>
              <a:rPr lang="ru-RU" sz="2800" dirty="0"/>
              <a:t>верит в потенциал участников, </a:t>
            </a:r>
          </a:p>
          <a:p>
            <a:pPr lvl="0">
              <a:buFont typeface="Wingdings" pitchFamily="2" charset="2"/>
              <a:buChar char="ü"/>
            </a:pPr>
            <a:r>
              <a:rPr lang="ru-RU" sz="2800" dirty="0"/>
              <a:t>соблюдает кодекс этики независимого ведущего.</a:t>
            </a:r>
            <a:endParaRPr lang="ru-RU" sz="3200" dirty="0"/>
          </a:p>
          <a:p>
            <a:pPr algn="l"/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22530" name="Picture 2" descr="https://prv3.lori-images.net/raznotsvetnye-delovye-ludi-sidyat-polozhiv-obe-ruki-0005141231-preview.jpg"/>
          <p:cNvPicPr>
            <a:picLocks noChangeAspect="1" noChangeArrowheads="1"/>
          </p:cNvPicPr>
          <p:nvPr/>
        </p:nvPicPr>
        <p:blipFill>
          <a:blip r:embed="rId2" cstate="print"/>
          <a:srcRect b="21935"/>
          <a:stretch>
            <a:fillRect/>
          </a:stretch>
        </p:blipFill>
        <p:spPr bwMode="auto">
          <a:xfrm>
            <a:off x="5865224" y="3370082"/>
            <a:ext cx="2913018" cy="2564915"/>
          </a:xfrm>
          <a:prstGeom prst="rect">
            <a:avLst/>
          </a:prstGeom>
          <a:noFill/>
        </p:spPr>
      </p:pic>
      <p:pic>
        <p:nvPicPr>
          <p:cNvPr id="22532" name="Picture 4" descr="http://www.shieldconsult.co.uk/uploads/2/5/4/9/254903/4916878.jpg?2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28466" y="1427711"/>
            <a:ext cx="1581785" cy="17583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10_11-5_a.jpg"/>
          <p:cNvPicPr>
            <a:picLocks noChangeAspect="1"/>
          </p:cNvPicPr>
          <p:nvPr/>
        </p:nvPicPr>
        <p:blipFill>
          <a:blip r:embed="rId2" cstate="print">
            <a:lum bright="20000"/>
          </a:blip>
          <a:stretch>
            <a:fillRect/>
          </a:stretch>
        </p:blipFill>
        <p:spPr>
          <a:xfrm>
            <a:off x="457199" y="1714500"/>
            <a:ext cx="8268789" cy="48006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2697" y="1658984"/>
            <a:ext cx="8242663" cy="4794068"/>
          </a:xfrm>
        </p:spPr>
        <p:txBody>
          <a:bodyPr>
            <a:noAutofit/>
          </a:bodyPr>
          <a:lstStyle/>
          <a:p>
            <a:pPr lvl="0" algn="ctr"/>
            <a:r>
              <a:rPr lang="ru-RU" sz="2400" dirty="0"/>
              <a:t> </a:t>
            </a:r>
            <a:r>
              <a:rPr lang="ru-RU" sz="4000" dirty="0"/>
              <a:t>Дать другой стороне выговориться</a:t>
            </a:r>
          </a:p>
          <a:p>
            <a:pPr lvl="0" algn="ctr"/>
            <a:endParaRPr lang="ru-RU" sz="4000" dirty="0"/>
          </a:p>
          <a:p>
            <a:pPr lvl="0" algn="ctr"/>
            <a:r>
              <a:rPr lang="ru-RU" sz="4000" dirty="0"/>
              <a:t>Не прерывать</a:t>
            </a:r>
          </a:p>
          <a:p>
            <a:pPr lvl="0" algn="ctr"/>
            <a:endParaRPr lang="ru-RU" sz="4000" dirty="0"/>
          </a:p>
          <a:p>
            <a:pPr lvl="0" algn="ctr"/>
            <a:r>
              <a:rPr lang="ru-RU" sz="4000" dirty="0"/>
              <a:t>Слушать достойно</a:t>
            </a:r>
          </a:p>
          <a:p>
            <a:pPr lvl="0" algn="ctr"/>
            <a:endParaRPr lang="ru-RU" sz="4000" dirty="0"/>
          </a:p>
          <a:p>
            <a:pPr lvl="0" algn="ctr"/>
            <a:r>
              <a:rPr lang="ru-RU" sz="4000" dirty="0"/>
              <a:t>Никаких оскорбительных выражений</a:t>
            </a:r>
          </a:p>
          <a:p>
            <a:pPr algn="ctr">
              <a:buNone/>
            </a:pPr>
            <a:endParaRPr lang="ru-RU" sz="2400" dirty="0"/>
          </a:p>
          <a:p>
            <a:pPr>
              <a:buNone/>
            </a:pPr>
            <a:endParaRPr lang="ru-RU" sz="2400" dirty="0"/>
          </a:p>
          <a:p>
            <a:pPr>
              <a:buNone/>
            </a:pPr>
            <a:endParaRPr lang="ru-RU" sz="24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28650" y="297892"/>
            <a:ext cx="7886700" cy="12304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Обязательные правила для сторон:</a:t>
            </a:r>
          </a:p>
        </p:txBody>
      </p:sp>
      <p:sp>
        <p:nvSpPr>
          <p:cNvPr id="19458" name="AutoShape 2" descr="https://sourcecodes.website/items/10/06/42/90/44/livepreview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0" name="AutoShape 4" descr="https://sourcecodes.website/items/10/06/42/90/44/livepreview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2" name="AutoShape 6" descr="https://sourcecodes.website/items/10/06/42/90/44/livepreview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4" name="AutoShape 8" descr="https://www.anekdot.ru/i/caricatures/normal/12/10/15/za-stolom-peregovorov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4" name="AutoShape 2" descr="https://mangystau.enbek.gov.kz/sites/default/files/10_11-5_a.jpg?147920424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6" name="AutoShape 4" descr="https://mangystau.enbek.gov.kz/sites/default/files/10_11-5_a.jpg?147920424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5130" y="1384663"/>
            <a:ext cx="4493623" cy="5277394"/>
          </a:xfrm>
        </p:spPr>
        <p:txBody>
          <a:bodyPr>
            <a:normAutofit fontScale="92500" lnSpcReduction="10000"/>
          </a:bodyPr>
          <a:lstStyle/>
          <a:p>
            <a:r>
              <a:rPr lang="ru-RU" sz="2800" dirty="0"/>
              <a:t>Конфликт – это столкновения, серьезные разногласия, во время которых нас обуревают неприятные чувства или переживания. </a:t>
            </a:r>
          </a:p>
          <a:p>
            <a:r>
              <a:rPr lang="ru-RU" sz="2800" dirty="0"/>
              <a:t>Основа любого конфликта - «опасение (понимание) хотя бы одной стороны, что её интересы нарушает, ущемляет, игнорирует другая сторона или стороны» и сопровождающая это понимание агрессия.</a:t>
            </a:r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15587" y="284829"/>
            <a:ext cx="7886700" cy="795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+mj-ea"/>
                <a:cs typeface="+mj-cs"/>
              </a:rPr>
              <a:t>Конфликт. </a:t>
            </a:r>
            <a:endParaRPr kumimoji="0" lang="ru-RU" sz="4800" b="1" i="0" u="none" strike="noStrike" kern="1200" cap="none" spc="0" normalizeH="0" baseline="0" noProof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15362" name="Picture 2" descr="http://www.silverbearcafe.com/private/08.12/images/conflic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83883" y="1449977"/>
            <a:ext cx="4186325" cy="49769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97892"/>
            <a:ext cx="7886700" cy="795801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Причины конфликтов :</a:t>
            </a:r>
          </a:p>
        </p:txBody>
      </p:sp>
      <p:grpSp>
        <p:nvGrpSpPr>
          <p:cNvPr id="78" name="Group 2"/>
          <p:cNvGrpSpPr>
            <a:grpSpLocks/>
          </p:cNvGrpSpPr>
          <p:nvPr/>
        </p:nvGrpSpPr>
        <p:grpSpPr bwMode="auto">
          <a:xfrm>
            <a:off x="383177" y="3873008"/>
            <a:ext cx="5105400" cy="555625"/>
            <a:chOff x="1248" y="1440"/>
            <a:chExt cx="3216" cy="350"/>
          </a:xfrm>
        </p:grpSpPr>
        <p:sp>
          <p:nvSpPr>
            <p:cNvPr id="79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0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  <a:contourClr>
                <a:srgbClr val="FF7C8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81" name="Text Box 5"/>
            <p:cNvSpPr txBox="1">
              <a:spLocks noChangeArrowheads="1"/>
            </p:cNvSpPr>
            <p:nvPr/>
          </p:nvSpPr>
          <p:spPr bwMode="gray">
            <a:xfrm>
              <a:off x="2256" y="1482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82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4</a:t>
              </a:r>
            </a:p>
          </p:txBody>
        </p:sp>
      </p:grpSp>
      <p:grpSp>
        <p:nvGrpSpPr>
          <p:cNvPr id="83" name="Group 7"/>
          <p:cNvGrpSpPr>
            <a:grpSpLocks/>
          </p:cNvGrpSpPr>
          <p:nvPr/>
        </p:nvGrpSpPr>
        <p:grpSpPr bwMode="auto">
          <a:xfrm>
            <a:off x="317863" y="1345344"/>
            <a:ext cx="6921501" cy="857250"/>
            <a:chOff x="1248" y="2030"/>
            <a:chExt cx="4360" cy="540"/>
          </a:xfrm>
        </p:grpSpPr>
        <p:sp>
          <p:nvSpPr>
            <p:cNvPr id="84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  <a:contourClr>
                <a:srgbClr val="99CC0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86" name="Text Box 10"/>
            <p:cNvSpPr txBox="1">
              <a:spLocks noChangeArrowheads="1"/>
            </p:cNvSpPr>
            <p:nvPr/>
          </p:nvSpPr>
          <p:spPr bwMode="gray">
            <a:xfrm>
              <a:off x="1713" y="2047"/>
              <a:ext cx="3895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lvl="0"/>
              <a:r>
                <a:rPr lang="ru-RU" sz="2400" dirty="0"/>
                <a:t>Различные интересы, ценности, потребности.</a:t>
              </a:r>
            </a:p>
            <a:p>
              <a:pPr algn="l"/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87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88" name="Group 12"/>
          <p:cNvGrpSpPr>
            <a:grpSpLocks/>
          </p:cNvGrpSpPr>
          <p:nvPr/>
        </p:nvGrpSpPr>
        <p:grpSpPr bwMode="auto">
          <a:xfrm>
            <a:off x="317862" y="2157420"/>
            <a:ext cx="5105400" cy="831850"/>
            <a:chOff x="1248" y="2640"/>
            <a:chExt cx="3216" cy="524"/>
          </a:xfrm>
        </p:grpSpPr>
        <p:sp>
          <p:nvSpPr>
            <p:cNvPr id="89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0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  <a:contourClr>
                <a:srgbClr val="006699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91" name="Text Box 15"/>
            <p:cNvSpPr txBox="1">
              <a:spLocks noChangeArrowheads="1"/>
            </p:cNvSpPr>
            <p:nvPr/>
          </p:nvSpPr>
          <p:spPr bwMode="gray">
            <a:xfrm>
              <a:off x="1713" y="2641"/>
              <a:ext cx="2204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lvl="0"/>
              <a:r>
                <a:rPr lang="ru-RU" sz="2400" dirty="0"/>
                <a:t>Нарушенные отношения.</a:t>
              </a:r>
            </a:p>
            <a:p>
              <a:pPr algn="l"/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92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93" name="Group 17"/>
          <p:cNvGrpSpPr>
            <a:grpSpLocks/>
          </p:cNvGrpSpPr>
          <p:nvPr/>
        </p:nvGrpSpPr>
        <p:grpSpPr bwMode="auto">
          <a:xfrm>
            <a:off x="330925" y="2944096"/>
            <a:ext cx="5105400" cy="830263"/>
            <a:chOff x="1248" y="3214"/>
            <a:chExt cx="3216" cy="523"/>
          </a:xfrm>
        </p:grpSpPr>
        <p:sp>
          <p:nvSpPr>
            <p:cNvPr id="94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  <a:contourClr>
                <a:srgbClr val="FF9933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96" name="Text Box 20"/>
            <p:cNvSpPr txBox="1">
              <a:spLocks noChangeArrowheads="1"/>
            </p:cNvSpPr>
            <p:nvPr/>
          </p:nvSpPr>
          <p:spPr bwMode="gray">
            <a:xfrm>
              <a:off x="1680" y="3214"/>
              <a:ext cx="2677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lvl="0"/>
              <a:r>
                <a:rPr lang="ru-RU" sz="2400" dirty="0"/>
                <a:t>Внутри личностные проблемы.</a:t>
              </a:r>
            </a:p>
            <a:p>
              <a:pPr algn="l"/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97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3</a:t>
              </a:r>
            </a:p>
          </p:txBody>
        </p:sp>
      </p:grpSp>
      <p:grpSp>
        <p:nvGrpSpPr>
          <p:cNvPr id="98" name="Group 22"/>
          <p:cNvGrpSpPr>
            <a:grpSpLocks/>
          </p:cNvGrpSpPr>
          <p:nvPr/>
        </p:nvGrpSpPr>
        <p:grpSpPr bwMode="auto">
          <a:xfrm>
            <a:off x="370114" y="4811813"/>
            <a:ext cx="6670676" cy="870530"/>
            <a:chOff x="1248" y="3230"/>
            <a:chExt cx="4202" cy="757"/>
          </a:xfrm>
        </p:grpSpPr>
        <p:sp>
          <p:nvSpPr>
            <p:cNvPr id="99" name="Line 23"/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0" name="Rectangle 24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  <a:contourClr>
                <a:srgbClr val="990099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101" name="Text Box 25"/>
            <p:cNvSpPr txBox="1">
              <a:spLocks noChangeArrowheads="1"/>
            </p:cNvSpPr>
            <p:nvPr/>
          </p:nvSpPr>
          <p:spPr bwMode="gray">
            <a:xfrm>
              <a:off x="1721" y="3231"/>
              <a:ext cx="3729" cy="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400" dirty="0"/>
                <a:t>Недоразумения, недостаток информации.</a:t>
              </a:r>
            </a:p>
            <a:p>
              <a:pPr lvl="0"/>
              <a:endParaRPr lang="ru-RU" sz="2400" dirty="0"/>
            </a:p>
            <a:p>
              <a:pPr algn="l"/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02" name="Text Box 26"/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5</a:t>
              </a:r>
            </a:p>
          </p:txBody>
        </p:sp>
      </p:grpSp>
      <p:sp>
        <p:nvSpPr>
          <p:cNvPr id="28" name="Text Box 25"/>
          <p:cNvSpPr txBox="1">
            <a:spLocks noChangeArrowheads="1"/>
          </p:cNvSpPr>
          <p:nvPr/>
        </p:nvSpPr>
        <p:spPr bwMode="gray">
          <a:xfrm>
            <a:off x="1103813" y="3789913"/>
            <a:ext cx="251575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lvl="0"/>
            <a:r>
              <a:rPr lang="ru-RU" sz="2400" dirty="0"/>
              <a:t>Разные ценности.</a:t>
            </a:r>
          </a:p>
          <a:p>
            <a:pPr algn="l"/>
            <a:endParaRPr lang="en-US" sz="2400" dirty="0">
              <a:solidFill>
                <a:srgbClr val="000000"/>
              </a:solidFill>
            </a:endParaRPr>
          </a:p>
        </p:txBody>
      </p:sp>
      <p:grpSp>
        <p:nvGrpSpPr>
          <p:cNvPr id="31" name="Group 22"/>
          <p:cNvGrpSpPr>
            <a:grpSpLocks/>
          </p:cNvGrpSpPr>
          <p:nvPr/>
        </p:nvGrpSpPr>
        <p:grpSpPr bwMode="auto">
          <a:xfrm>
            <a:off x="378823" y="5708795"/>
            <a:ext cx="8072439" cy="1201722"/>
            <a:chOff x="1248" y="3230"/>
            <a:chExt cx="5085" cy="1045"/>
          </a:xfrm>
        </p:grpSpPr>
        <p:sp>
          <p:nvSpPr>
            <p:cNvPr id="32" name="Line 23"/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" name="Rectangle 24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  <a:contourClr>
                <a:srgbClr val="990099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34" name="Text Box 25"/>
            <p:cNvSpPr txBox="1">
              <a:spLocks noChangeArrowheads="1"/>
            </p:cNvSpPr>
            <p:nvPr/>
          </p:nvSpPr>
          <p:spPr bwMode="gray">
            <a:xfrm>
              <a:off x="1721" y="3231"/>
              <a:ext cx="4612" cy="10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400" dirty="0"/>
                <a:t>Большая пространственная близость или удаленность.</a:t>
              </a:r>
            </a:p>
            <a:p>
              <a:pPr lvl="0"/>
              <a:endParaRPr lang="ru-RU" sz="2400" dirty="0"/>
            </a:p>
            <a:p>
              <a:pPr algn="l"/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35" name="Text Box 26"/>
            <p:cNvSpPr txBox="1">
              <a:spLocks noChangeArrowheads="1"/>
            </p:cNvSpPr>
            <p:nvPr/>
          </p:nvSpPr>
          <p:spPr bwMode="gray">
            <a:xfrm>
              <a:off x="1296" y="3244"/>
              <a:ext cx="214" cy="4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>
                  <a:solidFill>
                    <a:srgbClr val="FFFFFF"/>
                  </a:solidFill>
                </a:rPr>
                <a:t>6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pic>
        <p:nvPicPr>
          <p:cNvPr id="14338" name="Picture 2" descr="http://www.opengaz.ru/sites/www.opengaz.ru/files/u353/key-reasons-for-the-breakdown-of-church-uni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17340" y="2073729"/>
            <a:ext cx="3552340" cy="26642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97892"/>
            <a:ext cx="7886700" cy="79580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Типы школьных конфликтов:</a:t>
            </a: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304800" y="4578402"/>
            <a:ext cx="5105400" cy="555625"/>
            <a:chOff x="1248" y="1440"/>
            <a:chExt cx="3216" cy="350"/>
          </a:xfrm>
        </p:grpSpPr>
        <p:sp>
          <p:nvSpPr>
            <p:cNvPr id="79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0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  <a:contourClr>
                <a:srgbClr val="FF7C8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81" name="Text Box 5"/>
            <p:cNvSpPr txBox="1">
              <a:spLocks noChangeArrowheads="1"/>
            </p:cNvSpPr>
            <p:nvPr/>
          </p:nvSpPr>
          <p:spPr bwMode="gray">
            <a:xfrm>
              <a:off x="2256" y="1482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82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>
                  <a:solidFill>
                    <a:srgbClr val="FFFFFF"/>
                  </a:solidFill>
                </a:rPr>
                <a:t>4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357051" y="1606604"/>
            <a:ext cx="5105400" cy="1597026"/>
            <a:chOff x="1248" y="2030"/>
            <a:chExt cx="3216" cy="1006"/>
          </a:xfrm>
        </p:grpSpPr>
        <p:sp>
          <p:nvSpPr>
            <p:cNvPr id="84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  <a:contourClr>
                <a:srgbClr val="99CC0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86" name="Text Box 10"/>
            <p:cNvSpPr txBox="1">
              <a:spLocks noChangeArrowheads="1"/>
            </p:cNvSpPr>
            <p:nvPr/>
          </p:nvSpPr>
          <p:spPr bwMode="gray">
            <a:xfrm>
              <a:off x="1713" y="2047"/>
              <a:ext cx="1927" cy="9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lvl="0"/>
              <a:r>
                <a:rPr lang="ru-RU" sz="2400" dirty="0"/>
                <a:t>Между учениками.</a:t>
              </a:r>
            </a:p>
            <a:p>
              <a:endParaRPr lang="ru-RU" sz="2400" dirty="0"/>
            </a:p>
            <a:p>
              <a:pPr lvl="0"/>
              <a:endParaRPr lang="ru-RU" sz="2400" dirty="0"/>
            </a:p>
            <a:p>
              <a:pPr algn="l"/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87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>
                  <a:solidFill>
                    <a:srgbClr val="FFFFFF"/>
                  </a:solidFill>
                </a:rPr>
                <a:t>1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278674" y="2601560"/>
            <a:ext cx="5129213" cy="1571626"/>
            <a:chOff x="1248" y="2640"/>
            <a:chExt cx="3231" cy="990"/>
          </a:xfrm>
        </p:grpSpPr>
        <p:sp>
          <p:nvSpPr>
            <p:cNvPr id="89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0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  <a:contourClr>
                <a:srgbClr val="006699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91" name="Text Box 15"/>
            <p:cNvSpPr txBox="1">
              <a:spLocks noChangeArrowheads="1"/>
            </p:cNvSpPr>
            <p:nvPr/>
          </p:nvSpPr>
          <p:spPr bwMode="gray">
            <a:xfrm>
              <a:off x="1713" y="2641"/>
              <a:ext cx="2766" cy="9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lvl="0"/>
              <a:r>
                <a:rPr lang="ru-RU" sz="2400" dirty="0"/>
                <a:t>Между учениками и учителями.</a:t>
              </a:r>
            </a:p>
            <a:p>
              <a:endParaRPr lang="ru-RU" sz="2400" dirty="0"/>
            </a:p>
            <a:p>
              <a:pPr lvl="0"/>
              <a:endParaRPr lang="ru-RU" sz="2400" dirty="0"/>
            </a:p>
            <a:p>
              <a:pPr algn="l"/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92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>
                  <a:solidFill>
                    <a:srgbClr val="FFFFFF"/>
                  </a:solidFill>
                </a:rPr>
                <a:t>2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330925" y="3531925"/>
            <a:ext cx="5105400" cy="830263"/>
            <a:chOff x="1248" y="3214"/>
            <a:chExt cx="3216" cy="523"/>
          </a:xfrm>
        </p:grpSpPr>
        <p:sp>
          <p:nvSpPr>
            <p:cNvPr id="94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  <a:contourClr>
                <a:srgbClr val="FF9933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96" name="Text Box 20"/>
            <p:cNvSpPr txBox="1">
              <a:spLocks noChangeArrowheads="1"/>
            </p:cNvSpPr>
            <p:nvPr/>
          </p:nvSpPr>
          <p:spPr bwMode="gray">
            <a:xfrm>
              <a:off x="1680" y="3214"/>
              <a:ext cx="116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lvl="0"/>
              <a:endParaRPr lang="ru-RU" sz="2400" dirty="0"/>
            </a:p>
            <a:p>
              <a:pPr algn="l"/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97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>
                  <a:solidFill>
                    <a:srgbClr val="FFFFFF"/>
                  </a:solidFill>
                </a:rPr>
                <a:t>3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7" name="Group 22"/>
          <p:cNvGrpSpPr>
            <a:grpSpLocks/>
          </p:cNvGrpSpPr>
          <p:nvPr/>
        </p:nvGrpSpPr>
        <p:grpSpPr bwMode="auto">
          <a:xfrm>
            <a:off x="317863" y="5634774"/>
            <a:ext cx="7429501" cy="1201738"/>
            <a:chOff x="1248" y="3230"/>
            <a:chExt cx="4680" cy="757"/>
          </a:xfrm>
        </p:grpSpPr>
        <p:sp>
          <p:nvSpPr>
            <p:cNvPr id="99" name="Line 23"/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0" name="Rectangle 24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  <a:contourClr>
                <a:srgbClr val="990099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101" name="Text Box 25"/>
            <p:cNvSpPr txBox="1">
              <a:spLocks noChangeArrowheads="1"/>
            </p:cNvSpPr>
            <p:nvPr/>
          </p:nvSpPr>
          <p:spPr bwMode="gray">
            <a:xfrm>
              <a:off x="1721" y="3231"/>
              <a:ext cx="4207" cy="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lvl="0"/>
              <a:r>
                <a:rPr lang="ru-RU" sz="2400" dirty="0"/>
                <a:t>Конфликты между учителями и администрацией.</a:t>
              </a:r>
            </a:p>
            <a:p>
              <a:endParaRPr lang="ru-RU" sz="2400" dirty="0"/>
            </a:p>
            <a:p>
              <a:pPr algn="l"/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02" name="Text Box 26"/>
            <p:cNvSpPr txBox="1">
              <a:spLocks noChangeArrowheads="1"/>
            </p:cNvSpPr>
            <p:nvPr/>
          </p:nvSpPr>
          <p:spPr bwMode="gray">
            <a:xfrm>
              <a:off x="1296" y="32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>
                  <a:solidFill>
                    <a:srgbClr val="FFFFFF"/>
                  </a:solidFill>
                </a:rPr>
                <a:t>5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28" name="Text Box 25"/>
          <p:cNvSpPr txBox="1">
            <a:spLocks noChangeArrowheads="1"/>
          </p:cNvSpPr>
          <p:nvPr/>
        </p:nvSpPr>
        <p:spPr bwMode="gray">
          <a:xfrm>
            <a:off x="1038499" y="4521433"/>
            <a:ext cx="581950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/>
            <a:r>
              <a:rPr lang="ru-RU" sz="2400" dirty="0"/>
              <a:t>Конфликты в самом коллективе педагогов – между учителями</a:t>
            </a:r>
          </a:p>
          <a:p>
            <a:pPr algn="l"/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31" name="Text Box 15"/>
          <p:cNvSpPr txBox="1">
            <a:spLocks noChangeArrowheads="1"/>
          </p:cNvSpPr>
          <p:nvPr/>
        </p:nvSpPr>
        <p:spPr bwMode="gray">
          <a:xfrm>
            <a:off x="1038633" y="3565442"/>
            <a:ext cx="574099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2400" dirty="0"/>
              <a:t>Между учителями и родителями.</a:t>
            </a:r>
          </a:p>
          <a:p>
            <a:pPr lvl="0"/>
            <a:endParaRPr lang="ru-RU" sz="2400" dirty="0"/>
          </a:p>
          <a:p>
            <a:pPr lvl="0"/>
            <a:endParaRPr lang="ru-RU" sz="2400" dirty="0"/>
          </a:p>
          <a:p>
            <a:pPr algn="l"/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13314" name="Picture 2" descr="http://odessamedia.net/upload/articles/2017-03-17/ab30196671bb5260bd315f11f465ce8b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50536" y="901337"/>
            <a:ext cx="3324497" cy="2216331"/>
          </a:xfrm>
          <a:prstGeom prst="rect">
            <a:avLst/>
          </a:prstGeom>
          <a:noFill/>
        </p:spPr>
      </p:pic>
      <p:pic>
        <p:nvPicPr>
          <p:cNvPr id="13316" name="Picture 4" descr="http://hitech-news.ru/wp-content/uploads/2016/09/1472831038_40719900.jpg"/>
          <p:cNvPicPr>
            <a:picLocks noChangeAspect="1" noChangeArrowheads="1"/>
          </p:cNvPicPr>
          <p:nvPr/>
        </p:nvPicPr>
        <p:blipFill>
          <a:blip r:embed="rId3" cstate="print"/>
          <a:srcRect l="21506" t="11970" r="19294"/>
          <a:stretch>
            <a:fillRect/>
          </a:stretch>
        </p:blipFill>
        <p:spPr bwMode="auto">
          <a:xfrm>
            <a:off x="6766560" y="3558797"/>
            <a:ext cx="2194560" cy="21809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2880" y="1436914"/>
            <a:ext cx="8961120" cy="5159829"/>
          </a:xfrm>
        </p:spPr>
        <p:txBody>
          <a:bodyPr>
            <a:noAutofit/>
          </a:bodyPr>
          <a:lstStyle/>
          <a:p>
            <a:pPr>
              <a:buNone/>
            </a:pPr>
            <a:br>
              <a:rPr lang="ru-RU" sz="2400" dirty="0"/>
            </a:br>
            <a:endParaRPr lang="ru-RU" sz="2400" dirty="0"/>
          </a:p>
          <a:p>
            <a:pPr>
              <a:buNone/>
            </a:pPr>
            <a:endParaRPr lang="ru-RU" sz="2400" dirty="0"/>
          </a:p>
          <a:p>
            <a:pPr>
              <a:buNone/>
            </a:pPr>
            <a:endParaRPr lang="ru-RU" sz="24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28650" y="297892"/>
            <a:ext cx="7886700" cy="12304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Стратегии выхода из конфликта: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91735" y="1684979"/>
            <a:ext cx="5105400" cy="857250"/>
            <a:chOff x="1248" y="2030"/>
            <a:chExt cx="3216" cy="540"/>
          </a:xfrm>
        </p:grpSpPr>
        <p:sp>
          <p:nvSpPr>
            <p:cNvPr id="8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  <a:contourClr>
                <a:srgbClr val="99CC0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10" name="Text Box 10"/>
            <p:cNvSpPr txBox="1">
              <a:spLocks noChangeArrowheads="1"/>
            </p:cNvSpPr>
            <p:nvPr/>
          </p:nvSpPr>
          <p:spPr bwMode="gray">
            <a:xfrm>
              <a:off x="1713" y="2047"/>
              <a:ext cx="1812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lvl="0"/>
              <a:r>
                <a:rPr lang="ru-RU" sz="2400" dirty="0"/>
                <a:t>Стратегия избегания</a:t>
              </a:r>
            </a:p>
            <a:p>
              <a:pPr algn="l"/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1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3818326" y="2443267"/>
            <a:ext cx="5105400" cy="831850"/>
            <a:chOff x="1248" y="2640"/>
            <a:chExt cx="3216" cy="524"/>
          </a:xfrm>
        </p:grpSpPr>
        <p:sp>
          <p:nvSpPr>
            <p:cNvPr id="14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  <a:contourClr>
                <a:srgbClr val="006699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gray">
            <a:xfrm>
              <a:off x="1713" y="2641"/>
              <a:ext cx="2557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lvl="0"/>
              <a:r>
                <a:rPr lang="ru-RU" sz="2400" dirty="0"/>
                <a:t>Приспособление к конфликту</a:t>
              </a:r>
            </a:p>
            <a:p>
              <a:pPr algn="l"/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7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737411" y="3296025"/>
            <a:ext cx="5105400" cy="830263"/>
            <a:chOff x="1248" y="3214"/>
            <a:chExt cx="3216" cy="523"/>
          </a:xfrm>
        </p:grpSpPr>
        <p:sp>
          <p:nvSpPr>
            <p:cNvPr id="19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  <a:contourClr>
                <a:srgbClr val="FF9933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21" name="Text Box 20"/>
            <p:cNvSpPr txBox="1">
              <a:spLocks noChangeArrowheads="1"/>
            </p:cNvSpPr>
            <p:nvPr/>
          </p:nvSpPr>
          <p:spPr bwMode="gray">
            <a:xfrm>
              <a:off x="1680" y="3214"/>
              <a:ext cx="2134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lvl="0"/>
              <a:r>
                <a:rPr lang="ru-RU" sz="2400" dirty="0"/>
                <a:t>Стратегия соревнования</a:t>
              </a:r>
            </a:p>
            <a:p>
              <a:pPr algn="l"/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22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3</a:t>
              </a:r>
            </a:p>
          </p:txBody>
        </p:sp>
      </p:grpSp>
      <p:sp>
        <p:nvSpPr>
          <p:cNvPr id="19458" name="AutoShape 2" descr="https://sourcecodes.website/items/10/06/42/90/44/livepreview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0" name="AutoShape 4" descr="https://sourcecodes.website/items/10/06/42/90/44/livepreview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2" name="AutoShape 6" descr="https://sourcecodes.website/items/10/06/42/90/44/livepreview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4" name="AutoShape 8" descr="https://www.anekdot.ru/i/caricatures/normal/12/10/15/za-stolom-peregovorov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7" name="Group 7"/>
          <p:cNvGrpSpPr>
            <a:grpSpLocks/>
          </p:cNvGrpSpPr>
          <p:nvPr/>
        </p:nvGrpSpPr>
        <p:grpSpPr bwMode="auto">
          <a:xfrm>
            <a:off x="3487781" y="4306259"/>
            <a:ext cx="5105400" cy="857250"/>
            <a:chOff x="1248" y="2030"/>
            <a:chExt cx="3216" cy="540"/>
          </a:xfrm>
        </p:grpSpPr>
        <p:sp>
          <p:nvSpPr>
            <p:cNvPr id="28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  <a:contourClr>
                <a:srgbClr val="99CC0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30" name="Text Box 10"/>
            <p:cNvSpPr txBox="1">
              <a:spLocks noChangeArrowheads="1"/>
            </p:cNvSpPr>
            <p:nvPr/>
          </p:nvSpPr>
          <p:spPr bwMode="gray">
            <a:xfrm>
              <a:off x="1713" y="2047"/>
              <a:ext cx="2082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lvl="0"/>
              <a:r>
                <a:rPr lang="ru-RU" sz="2400" dirty="0"/>
                <a:t>Стратегия компромисса</a:t>
              </a:r>
            </a:p>
            <a:p>
              <a:pPr algn="l"/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31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>
                  <a:solidFill>
                    <a:srgbClr val="FFFFFF"/>
                  </a:solidFill>
                </a:rPr>
                <a:t>4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32" name="Group 12"/>
          <p:cNvGrpSpPr>
            <a:grpSpLocks/>
          </p:cNvGrpSpPr>
          <p:nvPr/>
        </p:nvGrpSpPr>
        <p:grpSpPr bwMode="auto">
          <a:xfrm>
            <a:off x="1514909" y="5351930"/>
            <a:ext cx="5105400" cy="555625"/>
            <a:chOff x="1248" y="2640"/>
            <a:chExt cx="3216" cy="350"/>
          </a:xfrm>
        </p:grpSpPr>
        <p:sp>
          <p:nvSpPr>
            <p:cNvPr id="33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4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  <a:contourClr>
                <a:srgbClr val="006699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35" name="Text Box 15"/>
            <p:cNvSpPr txBox="1">
              <a:spLocks noChangeArrowheads="1"/>
            </p:cNvSpPr>
            <p:nvPr/>
          </p:nvSpPr>
          <p:spPr bwMode="gray">
            <a:xfrm>
              <a:off x="1713" y="2641"/>
              <a:ext cx="232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lvl="0"/>
              <a:r>
                <a:rPr lang="ru-RU" sz="2400" dirty="0"/>
                <a:t>Стратегия взаимодействия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36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>
                  <a:solidFill>
                    <a:srgbClr val="FFFFFF"/>
                  </a:solidFill>
                </a:rPr>
                <a:t>5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436914"/>
            <a:ext cx="4805499" cy="5159829"/>
          </a:xfrm>
        </p:spPr>
        <p:txBody>
          <a:bodyPr>
            <a:noAutofit/>
          </a:bodyPr>
          <a:lstStyle/>
          <a:p>
            <a:pPr>
              <a:buNone/>
            </a:pPr>
            <a:br>
              <a:rPr lang="ru-RU" sz="2400" dirty="0"/>
            </a:br>
            <a:r>
              <a:rPr lang="ru-RU" sz="2400" dirty="0"/>
              <a:t>Медиация – технология решения конфликта с участием нейтральной третьей стороны. </a:t>
            </a:r>
          </a:p>
          <a:p>
            <a:pPr>
              <a:buNone/>
            </a:pPr>
            <a:r>
              <a:rPr lang="ru-RU" sz="2400" dirty="0"/>
              <a:t>  Восстановительная медиация – это процесс, в котором медиатор создает условия для восстановления способности людей понимать друг друга и договариваться о приемлемых для них и общества вариантах разрешения конфликтных и даже криминальных ситуаций.</a:t>
            </a:r>
          </a:p>
          <a:p>
            <a:pPr>
              <a:buNone/>
            </a:pPr>
            <a:endParaRPr lang="ru-RU" sz="2400" dirty="0"/>
          </a:p>
          <a:p>
            <a:pPr>
              <a:buNone/>
            </a:pPr>
            <a:endParaRPr lang="ru-RU" sz="24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28650" y="297892"/>
            <a:ext cx="7886700" cy="1230462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Медиация:</a:t>
            </a:r>
          </a:p>
        </p:txBody>
      </p:sp>
      <p:pic>
        <p:nvPicPr>
          <p:cNvPr id="11266" name="Picture 2" descr="http://veduga1111.ucoz.ru/kartinri_anime/59329.jp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87878" y="2495005"/>
            <a:ext cx="3881804" cy="34877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397726"/>
            <a:ext cx="7391944" cy="5199017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i="1" dirty="0"/>
              <a:t>В чем отличие медиатора от судьи?</a:t>
            </a:r>
          </a:p>
          <a:p>
            <a:pPr>
              <a:buNone/>
            </a:pPr>
            <a:r>
              <a:rPr lang="ru-RU" sz="2400" dirty="0"/>
              <a:t>Медиатор не вправе:</a:t>
            </a:r>
          </a:p>
          <a:p>
            <a:pPr lvl="0"/>
            <a:r>
              <a:rPr lang="ru-RU" sz="2400" dirty="0"/>
              <a:t>Судить</a:t>
            </a:r>
          </a:p>
          <a:p>
            <a:pPr lvl="0"/>
            <a:r>
              <a:rPr lang="ru-RU" sz="2400" dirty="0"/>
              <a:t>Примирять</a:t>
            </a:r>
          </a:p>
          <a:p>
            <a:pPr lvl="0"/>
            <a:r>
              <a:rPr lang="ru-RU" sz="2400" dirty="0"/>
              <a:t>Делать заключения</a:t>
            </a:r>
          </a:p>
          <a:p>
            <a:pPr lvl="0"/>
            <a:r>
              <a:rPr lang="ru-RU" sz="2400" dirty="0"/>
              <a:t>Давать оценки</a:t>
            </a:r>
          </a:p>
          <a:p>
            <a:pPr lvl="0"/>
            <a:r>
              <a:rPr lang="ru-RU" sz="2400" dirty="0"/>
              <a:t>Представлять сторонам проекты решения</a:t>
            </a:r>
          </a:p>
          <a:p>
            <a:pPr lvl="0"/>
            <a:r>
              <a:rPr lang="ru-RU" sz="2400" dirty="0"/>
              <a:t>Принимать решение.</a:t>
            </a:r>
          </a:p>
          <a:p>
            <a:pPr>
              <a:buNone/>
            </a:pPr>
            <a:r>
              <a:rPr lang="ru-RU" sz="2400" dirty="0"/>
              <a:t>   Медиация лучше суда, т.к. авторитарный способ решения конфликта затушевывает его, временно подавляет, остаются претензии, недовольства и они обязательно вырвутся наружу, спровоцируют новый конфликт. </a:t>
            </a:r>
          </a:p>
          <a:p>
            <a:pPr>
              <a:buNone/>
            </a:pPr>
            <a:endParaRPr lang="ru-RU" sz="2400" dirty="0"/>
          </a:p>
        </p:txBody>
      </p:sp>
      <p:pic>
        <p:nvPicPr>
          <p:cNvPr id="31746" name="Picture 2" descr="http://images.myshared.ru/6/684065/slide_4.jpg"/>
          <p:cNvPicPr>
            <a:picLocks noChangeAspect="1" noChangeArrowheads="1"/>
          </p:cNvPicPr>
          <p:nvPr/>
        </p:nvPicPr>
        <p:blipFill>
          <a:blip r:embed="rId2" cstate="print"/>
          <a:srcRect l="4870" t="57319"/>
          <a:stretch>
            <a:fillRect/>
          </a:stretch>
        </p:blipFill>
        <p:spPr bwMode="auto">
          <a:xfrm>
            <a:off x="3613808" y="2220685"/>
            <a:ext cx="5138307" cy="17289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26972" y="1045029"/>
            <a:ext cx="4794068" cy="5199017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i="1" dirty="0"/>
              <a:t>В чем отличие медиатора от консультанта?</a:t>
            </a:r>
          </a:p>
          <a:p>
            <a:pPr lvl="0"/>
            <a:r>
              <a:rPr lang="ru-RU" sz="2400" dirty="0"/>
              <a:t>Медиатор не старается разобраться в сути конфликта, а  помочь сторонам придти к решению, которое устроило бы все стороны.</a:t>
            </a:r>
          </a:p>
          <a:p>
            <a:pPr lvl="0"/>
            <a:r>
              <a:rPr lang="ru-RU" sz="2400" dirty="0"/>
              <a:t>Помогает отделить конфликт от обеих сторон, для решения вопроса, который вызвал конфликт.</a:t>
            </a:r>
          </a:p>
          <a:p>
            <a:pPr lvl="0"/>
            <a:r>
              <a:rPr lang="ru-RU" sz="2400" dirty="0"/>
              <a:t>Не придерживается точки зрения  ни одной из сторон участников конфликта, сохраняя беспристрастность и независимость.</a:t>
            </a:r>
          </a:p>
          <a:p>
            <a:pPr>
              <a:buNone/>
            </a:pPr>
            <a:endParaRPr lang="ru-RU" sz="2400" dirty="0"/>
          </a:p>
        </p:txBody>
      </p:sp>
      <p:pic>
        <p:nvPicPr>
          <p:cNvPr id="32770" name="Picture 2" descr="http://2.bp.blogspot.com/-ZOPm8DhH4hg/VMfGcOyjENI/AAAAAAAAk5w/GXtQN0AefL0/s1600/procedimientos%2Bsolucion%2Bpacifica%2Bconflictos%2Bcolectivos.jpg"/>
          <p:cNvPicPr>
            <a:picLocks noChangeAspect="1" noChangeArrowheads="1"/>
          </p:cNvPicPr>
          <p:nvPr/>
        </p:nvPicPr>
        <p:blipFill>
          <a:blip r:embed="rId2" cstate="print"/>
          <a:srcRect l="18014" r="11733"/>
          <a:stretch>
            <a:fillRect/>
          </a:stretch>
        </p:blipFill>
        <p:spPr bwMode="auto">
          <a:xfrm>
            <a:off x="522514" y="2168435"/>
            <a:ext cx="2899954" cy="41278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://sarprofmediator.ru/wp-content/uploads/2017/04/shutterstock_110071634.jpg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 l="4663" r="5783"/>
          <a:stretch>
            <a:fillRect/>
          </a:stretch>
        </p:blipFill>
        <p:spPr bwMode="auto">
          <a:xfrm>
            <a:off x="326571" y="1495424"/>
            <a:ext cx="8530046" cy="53625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964" y="274320"/>
            <a:ext cx="7886700" cy="795801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Принципы медиации:</a:t>
            </a:r>
          </a:p>
        </p:txBody>
      </p:sp>
      <p:sp>
        <p:nvSpPr>
          <p:cNvPr id="30" name="Содержимое 2"/>
          <p:cNvSpPr>
            <a:spLocks noGrp="1"/>
          </p:cNvSpPr>
          <p:nvPr>
            <p:ph idx="1"/>
          </p:nvPr>
        </p:nvSpPr>
        <p:spPr>
          <a:xfrm>
            <a:off x="822960" y="1515292"/>
            <a:ext cx="7106194" cy="4950822"/>
          </a:xfrm>
        </p:spPr>
        <p:txBody>
          <a:bodyPr>
            <a:noAutofit/>
          </a:bodyPr>
          <a:lstStyle/>
          <a:p>
            <a:pPr lvl="0"/>
            <a:r>
              <a:rPr lang="ru-RU" sz="4000" dirty="0"/>
              <a:t>Добровольность участия сторон.</a:t>
            </a:r>
          </a:p>
          <a:p>
            <a:pPr lvl="0"/>
            <a:r>
              <a:rPr lang="ru-RU" sz="4000" dirty="0"/>
              <a:t>Информированность сторон.</a:t>
            </a:r>
          </a:p>
          <a:p>
            <a:pPr lvl="0"/>
            <a:r>
              <a:rPr lang="ru-RU" sz="4000" dirty="0"/>
              <a:t>Нейтральность медиатора.</a:t>
            </a:r>
          </a:p>
          <a:p>
            <a:pPr lvl="0"/>
            <a:r>
              <a:rPr lang="ru-RU" sz="4000" dirty="0"/>
              <a:t>Конфиденциальность процесса медиации.</a:t>
            </a:r>
          </a:p>
          <a:p>
            <a:pPr lvl="0"/>
            <a:r>
              <a:rPr lang="ru-RU" sz="4000" dirty="0"/>
              <a:t>Ответственность сторон и медиатора.</a:t>
            </a:r>
          </a:p>
          <a:p>
            <a:pPr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</TotalTime>
  <Words>771</Words>
  <Application>Microsoft Office PowerPoint</Application>
  <PresentationFormat>Экран (4:3)</PresentationFormat>
  <Paragraphs>139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Wingdings</vt:lpstr>
      <vt:lpstr>Тема Office</vt:lpstr>
      <vt:lpstr>МЕДИАЦИЯ  – способ разрешения конфликтов в образовательном пространстве.</vt:lpstr>
      <vt:lpstr>Презентация PowerPoint</vt:lpstr>
      <vt:lpstr>Причины конфликтов :</vt:lpstr>
      <vt:lpstr>Типы школьных конфликтов:</vt:lpstr>
      <vt:lpstr>Стратегии выхода из конфликта:</vt:lpstr>
      <vt:lpstr>Медиация:</vt:lpstr>
      <vt:lpstr>Презентация PowerPoint</vt:lpstr>
      <vt:lpstr>Презентация PowerPoint</vt:lpstr>
      <vt:lpstr>Принципы медиации:</vt:lpstr>
      <vt:lpstr>Медиация в образовании:</vt:lpstr>
      <vt:lpstr>Основные положения:</vt:lpstr>
      <vt:lpstr>Задачи медиатора:</vt:lpstr>
      <vt:lpstr>Процедура медиации :</vt:lpstr>
      <vt:lpstr>Ход медиации:</vt:lpstr>
      <vt:lpstr>Ход медиации:</vt:lpstr>
      <vt:lpstr>Роль медиатора:</vt:lpstr>
      <vt:lpstr>Медиатор. Какой он?</vt:lpstr>
      <vt:lpstr>Обязательные правила для сторон: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Андрей Федотовский</cp:lastModifiedBy>
  <cp:revision>78</cp:revision>
  <dcterms:created xsi:type="dcterms:W3CDTF">2014-11-21T11:00:06Z</dcterms:created>
  <dcterms:modified xsi:type="dcterms:W3CDTF">2024-03-06T13:57:14Z</dcterms:modified>
</cp:coreProperties>
</file>