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81" r:id="rId6"/>
    <p:sldId id="279" r:id="rId7"/>
    <p:sldId id="280" r:id="rId8"/>
    <p:sldId id="262" r:id="rId9"/>
    <p:sldId id="273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9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3776" y="1423851"/>
            <a:ext cx="5150224" cy="2577391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Семейная групповая 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b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конференция 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как эффективный способ разрешения конфликтов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99017" y="5408440"/>
            <a:ext cx="3944983" cy="1266679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dirty="0"/>
              <a:t>Социальный педагог </a:t>
            </a:r>
          </a:p>
          <a:p>
            <a:pPr algn="r"/>
            <a:r>
              <a:rPr lang="ru-RU" sz="2400" dirty="0"/>
              <a:t>МАОУ СОШ №279</a:t>
            </a:r>
          </a:p>
          <a:p>
            <a:pPr algn="r"/>
            <a:r>
              <a:rPr lang="ru-RU" sz="2400" dirty="0" err="1"/>
              <a:t>Федотовская</a:t>
            </a:r>
            <a:r>
              <a:rPr lang="ru-RU" sz="2400" dirty="0"/>
              <a:t> Е.А.</a:t>
            </a: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0841444_bayuskin_vasiliy_za_obed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6399" y="1489166"/>
            <a:ext cx="7801737" cy="517289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" y="1436914"/>
            <a:ext cx="8961120" cy="5159829"/>
          </a:xfrm>
        </p:spPr>
        <p:txBody>
          <a:bodyPr>
            <a:noAutofit/>
          </a:bodyPr>
          <a:lstStyle/>
          <a:p>
            <a:pPr>
              <a:buNone/>
            </a:pPr>
            <a:br>
              <a:rPr lang="ru-RU" sz="2400" dirty="0"/>
            </a:b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36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297892"/>
            <a:ext cx="7886700" cy="12304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Способы урегулирования конфликтов: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7861" y="2429568"/>
            <a:ext cx="5105400" cy="1104902"/>
            <a:chOff x="1248" y="2030"/>
            <a:chExt cx="3216" cy="696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gray">
            <a:xfrm>
              <a:off x="1713" y="2047"/>
              <a:ext cx="2445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4000" dirty="0"/>
                <a:t>Переговоры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53503" y="3697309"/>
            <a:ext cx="5105400" cy="1079502"/>
            <a:chOff x="1248" y="2640"/>
            <a:chExt cx="3216" cy="680"/>
          </a:xfrm>
        </p:grpSpPr>
        <p:sp>
          <p:nvSpPr>
            <p:cNvPr id="14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gray">
            <a:xfrm>
              <a:off x="1713" y="2641"/>
              <a:ext cx="2355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4000" dirty="0"/>
                <a:t>Посредничество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396393" y="4824388"/>
            <a:ext cx="5105400" cy="1077915"/>
            <a:chOff x="1248" y="3214"/>
            <a:chExt cx="3216" cy="679"/>
          </a:xfrm>
        </p:grpSpPr>
        <p:sp>
          <p:nvSpPr>
            <p:cNvPr id="19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gray">
            <a:xfrm>
              <a:off x="1680" y="3214"/>
              <a:ext cx="2066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4000" dirty="0"/>
                <a:t>Арбитраж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19458" name="AutoShape 2" descr="https://sourcecodes.website/items/10/06/42/90/44/live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sourcecodes.website/items/10/06/42/90/44/live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sourcecodes.website/items/10/06/42/90/44/live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www.anekdot.ru/i/caricatures/normal/12/10/15/za-stolom-peregovor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podachaiska.ru/wp-content/uploads/2016/07/predstavitelstvo_v_arbitrazhnom_sude_1_12110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2517" y="4769811"/>
            <a:ext cx="2571403" cy="1748554"/>
          </a:xfrm>
          <a:prstGeom prst="rect">
            <a:avLst/>
          </a:prstGeom>
          <a:noFill/>
        </p:spPr>
      </p:pic>
      <p:pic>
        <p:nvPicPr>
          <p:cNvPr id="1028" name="Picture 4" descr="http://sarprofmediator.ru/wp-content/uploads/2017/04/shutterstock_110071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847" y="3015329"/>
            <a:ext cx="2860766" cy="1610612"/>
          </a:xfrm>
          <a:prstGeom prst="rect">
            <a:avLst/>
          </a:prstGeom>
          <a:noFill/>
        </p:spPr>
      </p:pic>
      <p:sp>
        <p:nvSpPr>
          <p:cNvPr id="1030" name="AutoShape 6" descr="https://econommsp.novreg.ru/upload/image/New/IconNewSait/pravilnaya-podgotovka-k-peregovor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econommsp.novreg.ru/upload/image/New/IconNewSait/pravilnaya-podgotovka-k-peregovor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doneck-news.com/uploads/peregovo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9063" y="1685108"/>
            <a:ext cx="2317900" cy="1546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" y="1436914"/>
            <a:ext cx="8804366" cy="5159829"/>
          </a:xfrm>
        </p:spPr>
        <p:txBody>
          <a:bodyPr>
            <a:noAutofit/>
          </a:bodyPr>
          <a:lstStyle/>
          <a:p>
            <a:pPr algn="ctr">
              <a:buNone/>
            </a:pPr>
            <a:br>
              <a:rPr lang="ru-RU" sz="2400" dirty="0"/>
            </a:br>
            <a:r>
              <a:rPr lang="ru-RU" sz="2400" dirty="0"/>
              <a:t>С 2012 года элементы метода «Семейный групповые конференции» используем в работе: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297892"/>
            <a:ext cx="7886700" cy="12304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Опыт работы МБОУ СОШ №279:</a:t>
            </a:r>
          </a:p>
        </p:txBody>
      </p:sp>
      <p:sp>
        <p:nvSpPr>
          <p:cNvPr id="19458" name="AutoShape 2" descr="https://sourcecodes.website/items/10/06/42/90/44/live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sourcecodes.website/items/10/06/42/90/44/live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sourcecodes.website/items/10/06/42/90/44/live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www.anekdot.ru/i/caricatures/normal/12/10/15/za-stolom-peregovor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gray">
          <a:xfrm>
            <a:off x="457199" y="2665556"/>
            <a:ext cx="32134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FF0000"/>
                </a:solidFill>
              </a:rPr>
              <a:t>Административного совета</a:t>
            </a:r>
          </a:p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gray">
          <a:xfrm>
            <a:off x="5181599" y="2508070"/>
            <a:ext cx="32134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70C0"/>
                </a:solidFill>
              </a:rPr>
              <a:t>Малого педагогического совета</a:t>
            </a:r>
          </a:p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gray">
          <a:xfrm>
            <a:off x="2982685" y="4825282"/>
            <a:ext cx="32134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B050"/>
                </a:solidFill>
              </a:rPr>
              <a:t>Службы примирения</a:t>
            </a:r>
          </a:p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1506" name="Picture 2" descr="http://cliparts.co/cliparts/pTq/rEA/pTqrEA8G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154" y="3675139"/>
            <a:ext cx="2176259" cy="1224145"/>
          </a:xfrm>
          <a:prstGeom prst="rect">
            <a:avLst/>
          </a:prstGeom>
          <a:noFill/>
        </p:spPr>
      </p:pic>
      <p:pic>
        <p:nvPicPr>
          <p:cNvPr id="21508" name="Picture 4" descr="http://kuitto.3dn.ru/august/AAr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845" y="3451088"/>
            <a:ext cx="1713864" cy="1455829"/>
          </a:xfrm>
          <a:prstGeom prst="rect">
            <a:avLst/>
          </a:prstGeom>
          <a:noFill/>
        </p:spPr>
      </p:pic>
      <p:pic>
        <p:nvPicPr>
          <p:cNvPr id="21510" name="Picture 6" descr="http://vladnews.ru/uploads/news/2015/12/04/53970d2d037d67ee67c2d0a9417917c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2535" y="5394962"/>
            <a:ext cx="1637211" cy="1227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" y="1436914"/>
            <a:ext cx="8804366" cy="5159829"/>
          </a:xfrm>
        </p:spPr>
        <p:txBody>
          <a:bodyPr>
            <a:noAutofit/>
          </a:bodyPr>
          <a:lstStyle/>
          <a:p>
            <a:pPr algn="ctr">
              <a:buNone/>
            </a:pPr>
            <a:br>
              <a:rPr lang="ru-RU" sz="2400" dirty="0"/>
            </a:b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38885" y="244104"/>
            <a:ext cx="5105944" cy="5903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Из опыта работы:</a:t>
            </a:r>
          </a:p>
        </p:txBody>
      </p:sp>
      <p:sp>
        <p:nvSpPr>
          <p:cNvPr id="19458" name="AutoShape 2" descr="https://sourcecodes.website/items/10/06/42/90/44/live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sourcecodes.website/items/10/06/42/90/44/live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sourcecodes.website/items/10/06/42/90/44/live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www.anekdot.ru/i/caricatures/normal/12/10/15/za-stolom-peregovor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gray">
          <a:xfrm>
            <a:off x="1620179" y="1737327"/>
            <a:ext cx="158675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FF0000"/>
                </a:solidFill>
              </a:rPr>
              <a:t>Ксюша </a:t>
            </a:r>
          </a:p>
          <a:p>
            <a:pPr lvl="0" algn="ctr"/>
            <a:r>
              <a:rPr lang="ru-RU" sz="2400" dirty="0">
                <a:solidFill>
                  <a:srgbClr val="FF0000"/>
                </a:solidFill>
              </a:rPr>
              <a:t>11 лет</a:t>
            </a:r>
          </a:p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528354" y="1077309"/>
            <a:ext cx="5691052" cy="590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962547" y="5394961"/>
            <a:ext cx="5789567" cy="116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Как сделать жизнь ребенка благополучней?</a:t>
            </a:r>
            <a:endParaRPr kumimoji="0" lang="ru-RU" sz="48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23554" name="Picture 2" descr="http://preservedflowers.ru.images.1c-bitrix-cdn.ru/upload/medialibrary/8a8/8a844d973ebeb00cd7030275e742fde7.JPG?14049202366900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6581" y="4885509"/>
            <a:ext cx="1534238" cy="1685109"/>
          </a:xfrm>
          <a:prstGeom prst="rect">
            <a:avLst/>
          </a:prstGeom>
          <a:noFill/>
        </p:spPr>
      </p:pic>
      <p:pic>
        <p:nvPicPr>
          <p:cNvPr id="23556" name="Picture 4" descr="http://bumper-stickers.ru/33852-large_default/rebenok-devoc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30" y="1533921"/>
            <a:ext cx="1251371" cy="1251371"/>
          </a:xfrm>
          <a:prstGeom prst="rect">
            <a:avLst/>
          </a:prstGeom>
          <a:noFill/>
        </p:spPr>
      </p:pic>
      <p:pic>
        <p:nvPicPr>
          <p:cNvPr id="23558" name="Picture 6" descr="http://www.friends1st.co.uk/wp-content/uploads/2014/10/divorc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9223" y="1371600"/>
            <a:ext cx="2952564" cy="1763486"/>
          </a:xfrm>
          <a:prstGeom prst="rect">
            <a:avLst/>
          </a:prstGeom>
          <a:noFill/>
        </p:spPr>
      </p:pic>
      <p:pic>
        <p:nvPicPr>
          <p:cNvPr id="23560" name="Picture 8" descr="http://rusbatya.ru/wp-content/uploads/2017/01/razvod_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77" r="20586"/>
          <a:stretch>
            <a:fillRect/>
          </a:stretch>
        </p:blipFill>
        <p:spPr bwMode="auto">
          <a:xfrm>
            <a:off x="7014753" y="1423852"/>
            <a:ext cx="1571583" cy="1802674"/>
          </a:xfrm>
          <a:prstGeom prst="rect">
            <a:avLst/>
          </a:prstGeom>
          <a:noFill/>
        </p:spPr>
      </p:pic>
      <p:pic>
        <p:nvPicPr>
          <p:cNvPr id="23562" name="Picture 10" descr="http://www.mccormickdivorcesolutions.com/wp-content/uploads/2016/04/divor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8844" y="3324043"/>
            <a:ext cx="2265504" cy="1587591"/>
          </a:xfrm>
          <a:prstGeom prst="rect">
            <a:avLst/>
          </a:prstGeom>
          <a:noFill/>
        </p:spPr>
      </p:pic>
      <p:pic>
        <p:nvPicPr>
          <p:cNvPr id="23564" name="Picture 12" descr="http://www.go-volgorechensk.ru/files/images/ev3852_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3857" y="3095898"/>
            <a:ext cx="3303639" cy="256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7892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Подготовительная работа: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13805" y="5845499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87680" y="1750293"/>
            <a:ext cx="6827838" cy="1227138"/>
            <a:chOff x="1248" y="2030"/>
            <a:chExt cx="4301" cy="773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13" y="2047"/>
              <a:ext cx="383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2400" dirty="0"/>
                <a:t>Семье предоставляется помощник—независимый ведущий.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74618" y="3058759"/>
            <a:ext cx="7415471" cy="1201738"/>
            <a:chOff x="1248" y="2640"/>
            <a:chExt cx="4325" cy="757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13" y="2641"/>
              <a:ext cx="3860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2400" dirty="0"/>
                <a:t>Встречи независимого ведущего с каждым участником отдельно.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26867" y="4328760"/>
            <a:ext cx="5105400" cy="830263"/>
            <a:chOff x="1248" y="3214"/>
            <a:chExt cx="3216" cy="523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680" y="3214"/>
              <a:ext cx="246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/>
                <a:t>Приглашение специалистов.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28" name="Text Box 25"/>
          <p:cNvSpPr txBox="1">
            <a:spLocks noChangeArrowheads="1"/>
          </p:cNvSpPr>
          <p:nvPr/>
        </p:nvSpPr>
        <p:spPr bwMode="gray">
          <a:xfrm>
            <a:off x="1365069" y="5827719"/>
            <a:ext cx="38705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/>
            <a:r>
              <a:rPr lang="ru-RU" sz="2400" dirty="0"/>
              <a:t>Организационные вопросы.</a:t>
            </a:r>
          </a:p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9" name="Рисунок 28" descr="7ba6caba60a89d9666fa2a0a144f6ebd_2016-03-14_10-03-03-500x33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0067" y="2625634"/>
            <a:ext cx="1719247" cy="1289435"/>
          </a:xfrm>
          <a:prstGeom prst="rect">
            <a:avLst/>
          </a:prstGeom>
        </p:spPr>
      </p:pic>
      <p:pic>
        <p:nvPicPr>
          <p:cNvPr id="31" name="Рисунок 30" descr="7ba6caba60a89d9666fa2a0a144f6ebd_2016-03-14_10-03-03-500x33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2FAFC"/>
              </a:clrFrom>
              <a:clrTo>
                <a:srgbClr val="F2FA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034" y="3991782"/>
            <a:ext cx="1425874" cy="1345165"/>
          </a:xfrm>
          <a:prstGeom prst="rect">
            <a:avLst/>
          </a:prstGeom>
        </p:spPr>
      </p:pic>
      <p:pic>
        <p:nvPicPr>
          <p:cNvPr id="32" name="Рисунок 31" descr="7ba6caba60a89d9666fa2a0a144f6ebd_2016-03-14_10-03-03-500x3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1280" y="5419260"/>
            <a:ext cx="1691486" cy="1081068"/>
          </a:xfrm>
          <a:prstGeom prst="rect">
            <a:avLst/>
          </a:prstGeom>
        </p:spPr>
      </p:pic>
      <p:pic>
        <p:nvPicPr>
          <p:cNvPr id="20482" name="Picture 2" descr="http://dogma-amur.ru/images/articles/original/a10389d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95850" y="1240972"/>
            <a:ext cx="1524895" cy="1524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49" y="1436915"/>
            <a:ext cx="651511" cy="679268"/>
          </a:xfrm>
        </p:spPr>
        <p:txBody>
          <a:bodyPr>
            <a:noAutofit/>
          </a:bodyPr>
          <a:lstStyle/>
          <a:p>
            <a:pPr>
              <a:buNone/>
            </a:pPr>
            <a:br>
              <a:rPr lang="ru-RU" sz="2400" dirty="0"/>
            </a:b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182880"/>
            <a:ext cx="7886700" cy="9927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Семейная групповая конференция:</a:t>
            </a:r>
          </a:p>
        </p:txBody>
      </p:sp>
      <p:pic>
        <p:nvPicPr>
          <p:cNvPr id="6" name="Picture 2" descr="http://www.prezident-mebel.ru/products_pictures/stol-dlya-peregovorov-lipari-big-005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97281" y="1791792"/>
            <a:ext cx="6191794" cy="4643846"/>
          </a:xfrm>
          <a:prstGeom prst="rect">
            <a:avLst/>
          </a:prstGeom>
          <a:noFill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31353" y="5558010"/>
            <a:ext cx="1740665" cy="612648"/>
          </a:xfrm>
          <a:prstGeom prst="wedgeRoundRectCallout">
            <a:avLst>
              <a:gd name="adj1" fmla="val 78070"/>
              <a:gd name="adj2" fmla="val -13350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Независимый ведущий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939142" y="1177599"/>
            <a:ext cx="1058091" cy="559762"/>
          </a:xfrm>
          <a:prstGeom prst="wedgeRoundRectCallout">
            <a:avLst>
              <a:gd name="adj1" fmla="val 46297"/>
              <a:gd name="adj2" fmla="val 94879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Ксения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798319" y="1369187"/>
            <a:ext cx="1058091" cy="559762"/>
          </a:xfrm>
          <a:prstGeom prst="wedgeRoundRectCallout">
            <a:avLst>
              <a:gd name="adj1" fmla="val 46297"/>
              <a:gd name="adj2" fmla="val 94879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Папа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119154" y="1155827"/>
            <a:ext cx="1058091" cy="559762"/>
          </a:xfrm>
          <a:prstGeom prst="wedgeRoundRectCallout">
            <a:avLst>
              <a:gd name="adj1" fmla="val 46297"/>
              <a:gd name="adj2" fmla="val 94879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Мама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595256" y="1417085"/>
            <a:ext cx="1210493" cy="559762"/>
          </a:xfrm>
          <a:prstGeom prst="wedgeRoundRectCallout">
            <a:avLst>
              <a:gd name="adj1" fmla="val 4184"/>
              <a:gd name="adj2" fmla="val 108881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Бабушка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132320" y="2235691"/>
            <a:ext cx="1210493" cy="559762"/>
          </a:xfrm>
          <a:prstGeom prst="wedgeRoundRectCallout">
            <a:avLst>
              <a:gd name="adj1" fmla="val -59485"/>
              <a:gd name="adj2" fmla="val 11354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Дедушка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7114903" y="4595714"/>
            <a:ext cx="1624148" cy="559762"/>
          </a:xfrm>
          <a:prstGeom prst="wedgeRoundRectCallout">
            <a:avLst>
              <a:gd name="adj1" fmla="val -79989"/>
              <a:gd name="adj2" fmla="val -7801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Специалист органа опеки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177245" y="6041336"/>
            <a:ext cx="1624148" cy="559762"/>
          </a:xfrm>
          <a:prstGeom prst="wedgeRoundRectCallout">
            <a:avLst>
              <a:gd name="adj1" fmla="val -88032"/>
              <a:gd name="adj2" fmla="val -138485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Классный руководитель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352698" y="1743656"/>
            <a:ext cx="1362890" cy="559762"/>
          </a:xfrm>
          <a:prstGeom prst="wedgeRoundRectCallout">
            <a:avLst>
              <a:gd name="adj1" fmla="val 46297"/>
              <a:gd name="adj2" fmla="val 94879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Секретарь КДН и ЗП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217713" y="2627576"/>
            <a:ext cx="1323703" cy="625076"/>
          </a:xfrm>
          <a:prstGeom prst="wedgeRoundRectCallout">
            <a:avLst>
              <a:gd name="adj1" fmla="val 46297"/>
              <a:gd name="adj2" fmla="val 94879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Психолог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" y="1436914"/>
            <a:ext cx="8804366" cy="5421086"/>
          </a:xfrm>
        </p:spPr>
        <p:txBody>
          <a:bodyPr>
            <a:noAutofit/>
          </a:bodyPr>
          <a:lstStyle/>
          <a:p>
            <a:pPr algn="ctr">
              <a:buNone/>
            </a:pPr>
            <a:br>
              <a:rPr lang="ru-RU" sz="2400" dirty="0"/>
            </a:b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38885" y="244104"/>
            <a:ext cx="5105944" cy="11536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Результат встречи семьи:</a:t>
            </a:r>
          </a:p>
        </p:txBody>
      </p:sp>
      <p:sp>
        <p:nvSpPr>
          <p:cNvPr id="19458" name="AutoShape 2" descr="https://sourcecodes.website/items/10/06/42/90/44/live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sourcecodes.website/items/10/06/42/90/44/live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sourcecodes.website/items/10/06/42/90/44/live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www.anekdot.ru/i/caricatures/normal/12/10/15/za-stolom-peregovor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gray">
          <a:xfrm>
            <a:off x="509451" y="4376056"/>
            <a:ext cx="803365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dirty="0"/>
              <a:t>В результате встречи семья приняла следующее решение: </a:t>
            </a:r>
          </a:p>
          <a:p>
            <a:r>
              <a:rPr lang="ru-RU" sz="2400" dirty="0"/>
              <a:t>1.Ксения проживает у бабушки и дедушки.</a:t>
            </a:r>
          </a:p>
          <a:p>
            <a:r>
              <a:rPr lang="ru-RU" sz="2400" dirty="0"/>
              <a:t>2. Папа и мама ежемесячно выплачивают определенную сумму на её содержание.</a:t>
            </a:r>
          </a:p>
          <a:p>
            <a:r>
              <a:rPr lang="ru-RU" sz="2400" dirty="0"/>
              <a:t>3. Определена процедура общения с ребенком.</a:t>
            </a:r>
          </a:p>
          <a:p>
            <a:r>
              <a:rPr lang="ru-RU" sz="2400" dirty="0"/>
              <a:t>4. В суд подавать не будут.</a:t>
            </a:r>
            <a:endParaRPr lang="ru-RU" sz="2400" dirty="0">
              <a:solidFill>
                <a:srgbClr val="FF0000"/>
              </a:solidFill>
            </a:endParaRPr>
          </a:p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528354" y="1077309"/>
            <a:ext cx="5691052" cy="590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8" name="Содержимое 3" descr="0ecb6fc2b28aa93d527024efc4deb3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56" y="1894113"/>
            <a:ext cx="831667" cy="831667"/>
          </a:xfrm>
          <a:prstGeom prst="rect">
            <a:avLst/>
          </a:prstGeom>
        </p:spPr>
      </p:pic>
      <p:pic>
        <p:nvPicPr>
          <p:cNvPr id="20" name="Содержимое 3" descr="0ecb6fc2b28aa93d527024efc4deb3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8239" y="3222168"/>
            <a:ext cx="1014550" cy="1014550"/>
          </a:xfrm>
          <a:prstGeom prst="rect">
            <a:avLst/>
          </a:prstGeom>
        </p:spPr>
      </p:pic>
      <p:pic>
        <p:nvPicPr>
          <p:cNvPr id="24578" name="Picture 2" descr="http://logo-raduga.ru/wp-content/uploads/311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396" t="16092" r="6347" b="36559"/>
          <a:stretch>
            <a:fillRect/>
          </a:stretch>
        </p:blipFill>
        <p:spPr bwMode="auto">
          <a:xfrm>
            <a:off x="2991394" y="2878992"/>
            <a:ext cx="1606732" cy="1444814"/>
          </a:xfrm>
          <a:prstGeom prst="rect">
            <a:avLst/>
          </a:prstGeom>
          <a:noFill/>
        </p:spPr>
      </p:pic>
      <p:pic>
        <p:nvPicPr>
          <p:cNvPr id="22" name="Picture 2" descr="http://logo-raduga.ru/wp-content/uploads/3111.jpg"/>
          <p:cNvPicPr>
            <a:picLocks noChangeAspect="1" noChangeArrowheads="1"/>
          </p:cNvPicPr>
          <p:nvPr/>
        </p:nvPicPr>
        <p:blipFill>
          <a:blip r:embed="rId3" cstate="print"/>
          <a:srcRect l="4094" t="16092" r="52461" b="42137"/>
          <a:stretch>
            <a:fillRect/>
          </a:stretch>
        </p:blipFill>
        <p:spPr bwMode="auto">
          <a:xfrm>
            <a:off x="6173140" y="2895599"/>
            <a:ext cx="1965020" cy="1336766"/>
          </a:xfrm>
          <a:prstGeom prst="rect">
            <a:avLst/>
          </a:prstGeom>
          <a:noFill/>
        </p:spPr>
      </p:pic>
      <p:pic>
        <p:nvPicPr>
          <p:cNvPr id="4098" name="Picture 2" descr="http://weclipart.com/gimg/0C60AC1D36A53CBA/d-conflict-people-fight-illustration-helping-man-stressed-two-arguing-fighting-person-rendering-disputed-3043977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7" t="4411" r="5969" b="13843"/>
          <a:stretch>
            <a:fillRect/>
          </a:stretch>
        </p:blipFill>
        <p:spPr bwMode="auto">
          <a:xfrm>
            <a:off x="0" y="1214846"/>
            <a:ext cx="2834640" cy="2076994"/>
          </a:xfrm>
          <a:prstGeom prst="rect">
            <a:avLst/>
          </a:prstGeom>
          <a:noFill/>
        </p:spPr>
      </p:pic>
      <p:sp>
        <p:nvSpPr>
          <p:cNvPr id="4100" name="AutoShape 4" descr="https://thumbs.dreamstime.com/z/d-small-people-young-family-person-child-image-white-background-306664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thumbs.dreamstime.com/z/d-small-people-young-family-person-child-image-white-background-306664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Picture 2" descr="http://weclipart.com/gimg/0C60AC1D36A53CBA/d-conflict-people-fight-illustration-helping-man-stressed-two-arguing-fighting-person-rendering-disputed-3043977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81" t="6301" r="15387" b="7159"/>
          <a:stretch>
            <a:fillRect/>
          </a:stretch>
        </p:blipFill>
        <p:spPr bwMode="auto">
          <a:xfrm>
            <a:off x="5381898" y="1097280"/>
            <a:ext cx="1437360" cy="2024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" y="1436914"/>
            <a:ext cx="8961120" cy="5159829"/>
          </a:xfrm>
        </p:spPr>
        <p:txBody>
          <a:bodyPr>
            <a:noAutofit/>
          </a:bodyPr>
          <a:lstStyle/>
          <a:p>
            <a:pPr>
              <a:buNone/>
            </a:pPr>
            <a:br>
              <a:rPr lang="ru-RU" sz="2400" dirty="0"/>
            </a:b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297892"/>
            <a:ext cx="7886700" cy="123046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3 этапа СГК: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17861" y="2429562"/>
            <a:ext cx="5105400" cy="857250"/>
            <a:chOff x="1248" y="2030"/>
            <a:chExt cx="3216" cy="540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gray">
            <a:xfrm>
              <a:off x="1713" y="2047"/>
              <a:ext cx="209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/>
                <a:t>«Обмен информацией»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153503" y="3697301"/>
            <a:ext cx="5105400" cy="831850"/>
            <a:chOff x="1248" y="2640"/>
            <a:chExt cx="3216" cy="524"/>
          </a:xfrm>
        </p:grpSpPr>
        <p:sp>
          <p:nvSpPr>
            <p:cNvPr id="14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gray">
            <a:xfrm>
              <a:off x="1713" y="2641"/>
              <a:ext cx="203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/>
                <a:t>«Личное время семьи»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396393" y="4824379"/>
            <a:ext cx="5105400" cy="830263"/>
            <a:chOff x="1248" y="3214"/>
            <a:chExt cx="3216" cy="523"/>
          </a:xfrm>
        </p:grpSpPr>
        <p:sp>
          <p:nvSpPr>
            <p:cNvPr id="19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gray">
            <a:xfrm>
              <a:off x="1680" y="3214"/>
              <a:ext cx="164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/>
                <a:t>«Принятие плана»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19458" name="AutoShape 2" descr="https://sourcecodes.website/items/10/06/42/90/44/live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sourcecodes.website/items/10/06/42/90/44/live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sourcecodes.website/items/10/06/42/90/44/live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Picture 2" descr="http://www.prezident-mebel.ru/products_pictures/stol-dlya-peregovorov-lipari-big-005.gif"/>
          <p:cNvPicPr>
            <a:picLocks noChangeAspect="1" noChangeArrowheads="1"/>
          </p:cNvPicPr>
          <p:nvPr/>
        </p:nvPicPr>
        <p:blipFill>
          <a:blip r:embed="rId2" cstate="print"/>
          <a:srcRect t="54537" r="62822" b="4725"/>
          <a:stretch>
            <a:fillRect/>
          </a:stretch>
        </p:blipFill>
        <p:spPr bwMode="auto">
          <a:xfrm>
            <a:off x="5499847" y="1653989"/>
            <a:ext cx="2115671" cy="1586753"/>
          </a:xfrm>
          <a:prstGeom prst="rect">
            <a:avLst/>
          </a:prstGeom>
          <a:noFill/>
        </p:spPr>
      </p:pic>
      <p:pic>
        <p:nvPicPr>
          <p:cNvPr id="26" name="Picture 2" descr="http://www.prezident-mebel.ru/products_pictures/stol-dlya-peregovorov-lipari-big-005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72517" y="3344904"/>
            <a:ext cx="2115671" cy="1387391"/>
          </a:xfrm>
          <a:prstGeom prst="rect">
            <a:avLst/>
          </a:prstGeom>
          <a:noFill/>
        </p:spPr>
      </p:pic>
      <p:sp>
        <p:nvSpPr>
          <p:cNvPr id="19464" name="AutoShape 8" descr="https://www.anekdot.ru/i/caricatures/normal/12/10/15/za-stolom-peregovor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6" name="Picture 10" descr="http://krossmoney.ru/wp-content/uploads/2016/03/pl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7434" y="4933949"/>
            <a:ext cx="2571750" cy="1924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36914"/>
            <a:ext cx="7886700" cy="5159829"/>
          </a:xfrm>
        </p:spPr>
        <p:txBody>
          <a:bodyPr>
            <a:noAutofit/>
          </a:bodyPr>
          <a:lstStyle/>
          <a:p>
            <a:r>
              <a:rPr lang="ru-RU" sz="2400" dirty="0"/>
              <a:t>Как укрепить семью? </a:t>
            </a:r>
          </a:p>
          <a:p>
            <a:r>
              <a:rPr lang="ru-RU" sz="2400" dirty="0"/>
              <a:t>Каким образом изменить качество жизни детей? </a:t>
            </a:r>
          </a:p>
          <a:p>
            <a:r>
              <a:rPr lang="ru-RU" sz="2400" dirty="0"/>
              <a:t>Как помочь семье улучшить внутрисемейные отношения?</a:t>
            </a:r>
          </a:p>
          <a:p>
            <a:r>
              <a:rPr lang="ru-RU" sz="2400" dirty="0"/>
              <a:t> Как ребенок может наладить контакт со сверстниками? </a:t>
            </a:r>
          </a:p>
          <a:p>
            <a:r>
              <a:rPr lang="ru-RU" sz="2400" dirty="0"/>
              <a:t>Что нужно сделать, чтобы ребенок не пропускал школу? </a:t>
            </a:r>
          </a:p>
          <a:p>
            <a:r>
              <a:rPr lang="ru-RU" sz="2400" dirty="0"/>
              <a:t>Как привлечь ребенка к развитию творческих способностей? </a:t>
            </a:r>
          </a:p>
          <a:p>
            <a:r>
              <a:rPr lang="ru-RU" sz="2400" dirty="0"/>
              <a:t>Как остановить насилие в семье?</a:t>
            </a:r>
          </a:p>
          <a:p>
            <a:r>
              <a:rPr lang="ru-RU" sz="2400" dirty="0"/>
              <a:t> Как сделать так, чтобы мама перестала употреблять спиртные напитки, оставлять детей одних дома?</a:t>
            </a:r>
          </a:p>
          <a:p>
            <a:r>
              <a:rPr lang="ru-RU" sz="2400" dirty="0"/>
              <a:t> Где ребенку будет безопаснее жить?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074" name="Picture 2" descr="http://old.amurpress.ru/2013/Kriminal/2U1OC00Mj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8229" y="0"/>
            <a:ext cx="3595460" cy="2246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272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Семейная групповая   конференция как эффективный способ разрешения конфликтов</vt:lpstr>
      <vt:lpstr>Способы урегулирования конфликтов:</vt:lpstr>
      <vt:lpstr>Опыт работы МБОУ СОШ №279:</vt:lpstr>
      <vt:lpstr>Из опыта работы:</vt:lpstr>
      <vt:lpstr>Подготовительная работа:</vt:lpstr>
      <vt:lpstr>Семейная групповая конференция:</vt:lpstr>
      <vt:lpstr>Результат встречи семьи:</vt:lpstr>
      <vt:lpstr>3 этапа СГК: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Андрей Федотовский</cp:lastModifiedBy>
  <cp:revision>78</cp:revision>
  <dcterms:created xsi:type="dcterms:W3CDTF">2014-11-21T11:00:06Z</dcterms:created>
  <dcterms:modified xsi:type="dcterms:W3CDTF">2024-03-06T13:57:56Z</dcterms:modified>
</cp:coreProperties>
</file>