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D090-67A1-47CA-9B51-2FBB3F71C9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377C85-E85B-4216-BD7F-648B77A00ED1}">
      <dgm:prSet phldrT="[Текст]"/>
      <dgm:spPr/>
      <dgm:t>
        <a:bodyPr/>
        <a:lstStyle/>
        <a:p>
          <a:r>
            <a:rPr lang="ru-RU" dirty="0"/>
            <a:t>Внутренний</a:t>
          </a:r>
        </a:p>
      </dgm:t>
    </dgm:pt>
    <dgm:pt modelId="{6FF0EF95-D3F4-439E-AC36-B5095288FE13}" type="parTrans" cxnId="{7947FE98-BE76-44F6-9C1C-46A20F0300AB}">
      <dgm:prSet/>
      <dgm:spPr/>
      <dgm:t>
        <a:bodyPr/>
        <a:lstStyle/>
        <a:p>
          <a:endParaRPr lang="ru-RU"/>
        </a:p>
      </dgm:t>
    </dgm:pt>
    <dgm:pt modelId="{F9083BB1-947C-4A5C-9D5C-5E18B7AD35AA}" type="sibTrans" cxnId="{7947FE98-BE76-44F6-9C1C-46A20F0300AB}">
      <dgm:prSet/>
      <dgm:spPr/>
      <dgm:t>
        <a:bodyPr/>
        <a:lstStyle/>
        <a:p>
          <a:endParaRPr lang="ru-RU"/>
        </a:p>
      </dgm:t>
    </dgm:pt>
    <dgm:pt modelId="{2BDC8D57-6F86-464F-8A0A-E8ECEB7C18BD}">
      <dgm:prSet phldrT="[Текст]"/>
      <dgm:spPr/>
      <dgm:t>
        <a:bodyPr/>
        <a:lstStyle/>
        <a:p>
          <a:r>
            <a:rPr lang="ru-RU" dirty="0"/>
            <a:t>Межличностный</a:t>
          </a:r>
        </a:p>
      </dgm:t>
    </dgm:pt>
    <dgm:pt modelId="{37BCDDE2-B7A0-4726-91DD-69ABA49EB951}" type="parTrans" cxnId="{8C8E9478-C84F-47B3-BFE2-71CF597C88A7}">
      <dgm:prSet/>
      <dgm:spPr/>
      <dgm:t>
        <a:bodyPr/>
        <a:lstStyle/>
        <a:p>
          <a:endParaRPr lang="ru-RU"/>
        </a:p>
      </dgm:t>
    </dgm:pt>
    <dgm:pt modelId="{377047BE-0EBF-4090-8BF6-C2D65CBBCD0D}" type="sibTrans" cxnId="{8C8E9478-C84F-47B3-BFE2-71CF597C88A7}">
      <dgm:prSet/>
      <dgm:spPr/>
      <dgm:t>
        <a:bodyPr/>
        <a:lstStyle/>
        <a:p>
          <a:endParaRPr lang="ru-RU"/>
        </a:p>
      </dgm:t>
    </dgm:pt>
    <dgm:pt modelId="{82A9B4F1-100F-4CDA-B1C4-83776A4F7337}">
      <dgm:prSet phldrT="[Текст]"/>
      <dgm:spPr/>
      <dgm:t>
        <a:bodyPr/>
        <a:lstStyle/>
        <a:p>
          <a:r>
            <a:rPr lang="ru-RU" dirty="0"/>
            <a:t>Внутригрупповой</a:t>
          </a:r>
        </a:p>
      </dgm:t>
    </dgm:pt>
    <dgm:pt modelId="{A8ABAC36-DA2F-437A-804F-08CF1FA96163}" type="parTrans" cxnId="{65D03928-3C61-445E-A791-EAC21B98200B}">
      <dgm:prSet/>
      <dgm:spPr/>
      <dgm:t>
        <a:bodyPr/>
        <a:lstStyle/>
        <a:p>
          <a:endParaRPr lang="ru-RU"/>
        </a:p>
      </dgm:t>
    </dgm:pt>
    <dgm:pt modelId="{33EF2F4E-4EB3-43F7-AAE7-BF73953F28FE}" type="sibTrans" cxnId="{65D03928-3C61-445E-A791-EAC21B98200B}">
      <dgm:prSet/>
      <dgm:spPr/>
      <dgm:t>
        <a:bodyPr/>
        <a:lstStyle/>
        <a:p>
          <a:endParaRPr lang="ru-RU"/>
        </a:p>
      </dgm:t>
    </dgm:pt>
    <dgm:pt modelId="{C193C733-A41B-4F96-B2A7-6A49007B3089}">
      <dgm:prSet phldrT="[Текст]"/>
      <dgm:spPr/>
      <dgm:t>
        <a:bodyPr/>
        <a:lstStyle/>
        <a:p>
          <a:r>
            <a:rPr lang="ru-RU" dirty="0"/>
            <a:t>Межгрупповой</a:t>
          </a:r>
        </a:p>
      </dgm:t>
    </dgm:pt>
    <dgm:pt modelId="{46F10469-9D98-46DE-9F20-041387EF66DE}" type="parTrans" cxnId="{ADC395F0-3151-42C0-86FC-653F4B1A007D}">
      <dgm:prSet/>
      <dgm:spPr/>
      <dgm:t>
        <a:bodyPr/>
        <a:lstStyle/>
        <a:p>
          <a:endParaRPr lang="ru-RU"/>
        </a:p>
      </dgm:t>
    </dgm:pt>
    <dgm:pt modelId="{B79179AD-FAFC-417A-90DC-55F196F892D4}" type="sibTrans" cxnId="{ADC395F0-3151-42C0-86FC-653F4B1A007D}">
      <dgm:prSet/>
      <dgm:spPr/>
      <dgm:t>
        <a:bodyPr/>
        <a:lstStyle/>
        <a:p>
          <a:endParaRPr lang="ru-RU"/>
        </a:p>
      </dgm:t>
    </dgm:pt>
    <dgm:pt modelId="{3B30DD4B-B868-4332-8E54-93B3909C366F}" type="pres">
      <dgm:prSet presAssocID="{72FBD090-67A1-47CA-9B51-2FBB3F71C9D0}" presName="linearFlow" presStyleCnt="0">
        <dgm:presLayoutVars>
          <dgm:dir/>
          <dgm:resizeHandles val="exact"/>
        </dgm:presLayoutVars>
      </dgm:prSet>
      <dgm:spPr/>
    </dgm:pt>
    <dgm:pt modelId="{1A272076-109F-42E1-97C5-4E5A02ADAD54}" type="pres">
      <dgm:prSet presAssocID="{54377C85-E85B-4216-BD7F-648B77A00ED1}" presName="composite" presStyleCnt="0"/>
      <dgm:spPr/>
    </dgm:pt>
    <dgm:pt modelId="{19FA1654-6AD9-4681-B19A-1C97635ABE6E}" type="pres">
      <dgm:prSet presAssocID="{54377C85-E85B-4216-BD7F-648B77A00ED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FBAC75-6940-4F29-8CB1-4F3B6F0D8997}" type="pres">
      <dgm:prSet presAssocID="{54377C85-E85B-4216-BD7F-648B77A00ED1}" presName="txShp" presStyleLbl="node1" presStyleIdx="0" presStyleCnt="4">
        <dgm:presLayoutVars>
          <dgm:bulletEnabled val="1"/>
        </dgm:presLayoutVars>
      </dgm:prSet>
      <dgm:spPr/>
    </dgm:pt>
    <dgm:pt modelId="{65DE9CFA-B569-4066-A143-368032ED8315}" type="pres">
      <dgm:prSet presAssocID="{F9083BB1-947C-4A5C-9D5C-5E18B7AD35AA}" presName="spacing" presStyleCnt="0"/>
      <dgm:spPr/>
    </dgm:pt>
    <dgm:pt modelId="{738D752B-5222-455A-AD12-19BE3877A03E}" type="pres">
      <dgm:prSet presAssocID="{2BDC8D57-6F86-464F-8A0A-E8ECEB7C18BD}" presName="composite" presStyleCnt="0"/>
      <dgm:spPr/>
    </dgm:pt>
    <dgm:pt modelId="{DECE9CB9-0AA1-4E46-9AEB-F7E689BB46D6}" type="pres">
      <dgm:prSet presAssocID="{2BDC8D57-6F86-464F-8A0A-E8ECEB7C18B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969376-0CF0-4909-A9C8-FA2497670DBC}" type="pres">
      <dgm:prSet presAssocID="{2BDC8D57-6F86-464F-8A0A-E8ECEB7C18BD}" presName="txShp" presStyleLbl="node1" presStyleIdx="1" presStyleCnt="4">
        <dgm:presLayoutVars>
          <dgm:bulletEnabled val="1"/>
        </dgm:presLayoutVars>
      </dgm:prSet>
      <dgm:spPr/>
    </dgm:pt>
    <dgm:pt modelId="{3CF0C6C3-23C2-4D31-AC62-F9E954F80130}" type="pres">
      <dgm:prSet presAssocID="{377047BE-0EBF-4090-8BF6-C2D65CBBCD0D}" presName="spacing" presStyleCnt="0"/>
      <dgm:spPr/>
    </dgm:pt>
    <dgm:pt modelId="{6CDDD56F-98F3-4D47-90CE-ECDDB25F38DA}" type="pres">
      <dgm:prSet presAssocID="{82A9B4F1-100F-4CDA-B1C4-83776A4F7337}" presName="composite" presStyleCnt="0"/>
      <dgm:spPr/>
    </dgm:pt>
    <dgm:pt modelId="{648A2DC2-0B5B-4514-A12A-8C5B378C83C7}" type="pres">
      <dgm:prSet presAssocID="{82A9B4F1-100F-4CDA-B1C4-83776A4F733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4076D5-36B8-4D36-AA8E-6DB1D20F2A08}" type="pres">
      <dgm:prSet presAssocID="{82A9B4F1-100F-4CDA-B1C4-83776A4F7337}" presName="txShp" presStyleLbl="node1" presStyleIdx="2" presStyleCnt="4" custLinFactNeighborX="1315" custLinFactNeighborY="2467">
        <dgm:presLayoutVars>
          <dgm:bulletEnabled val="1"/>
        </dgm:presLayoutVars>
      </dgm:prSet>
      <dgm:spPr/>
    </dgm:pt>
    <dgm:pt modelId="{6D54175E-741E-4879-9196-9A782C190A10}" type="pres">
      <dgm:prSet presAssocID="{33EF2F4E-4EB3-43F7-AAE7-BF73953F28FE}" presName="spacing" presStyleCnt="0"/>
      <dgm:spPr/>
    </dgm:pt>
    <dgm:pt modelId="{2B42DA02-59B2-45ED-B21B-7AE7A9B9F9A8}" type="pres">
      <dgm:prSet presAssocID="{C193C733-A41B-4F96-B2A7-6A49007B3089}" presName="composite" presStyleCnt="0"/>
      <dgm:spPr/>
    </dgm:pt>
    <dgm:pt modelId="{74171347-9602-441C-BE79-A11AF375C7DD}" type="pres">
      <dgm:prSet presAssocID="{C193C733-A41B-4F96-B2A7-6A49007B308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BD61E81-2A39-4C0A-B373-B042AE824142}" type="pres">
      <dgm:prSet presAssocID="{C193C733-A41B-4F96-B2A7-6A49007B3089}" presName="txShp" presStyleLbl="node1" presStyleIdx="3" presStyleCnt="4" custLinFactNeighborX="1315" custLinFactNeighborY="2467">
        <dgm:presLayoutVars>
          <dgm:bulletEnabled val="1"/>
        </dgm:presLayoutVars>
      </dgm:prSet>
      <dgm:spPr/>
    </dgm:pt>
  </dgm:ptLst>
  <dgm:cxnLst>
    <dgm:cxn modelId="{731D5812-29A6-423F-A105-B5BD32B0E706}" type="presOf" srcId="{82A9B4F1-100F-4CDA-B1C4-83776A4F7337}" destId="{D34076D5-36B8-4D36-AA8E-6DB1D20F2A08}" srcOrd="0" destOrd="0" presId="urn:microsoft.com/office/officeart/2005/8/layout/vList3"/>
    <dgm:cxn modelId="{65D03928-3C61-445E-A791-EAC21B98200B}" srcId="{72FBD090-67A1-47CA-9B51-2FBB3F71C9D0}" destId="{82A9B4F1-100F-4CDA-B1C4-83776A4F7337}" srcOrd="2" destOrd="0" parTransId="{A8ABAC36-DA2F-437A-804F-08CF1FA96163}" sibTransId="{33EF2F4E-4EB3-43F7-AAE7-BF73953F28FE}"/>
    <dgm:cxn modelId="{A91B3C39-108B-403D-AA03-F8E9EC0F9E49}" type="presOf" srcId="{72FBD090-67A1-47CA-9B51-2FBB3F71C9D0}" destId="{3B30DD4B-B868-4332-8E54-93B3909C366F}" srcOrd="0" destOrd="0" presId="urn:microsoft.com/office/officeart/2005/8/layout/vList3"/>
    <dgm:cxn modelId="{8C8E9478-C84F-47B3-BFE2-71CF597C88A7}" srcId="{72FBD090-67A1-47CA-9B51-2FBB3F71C9D0}" destId="{2BDC8D57-6F86-464F-8A0A-E8ECEB7C18BD}" srcOrd="1" destOrd="0" parTransId="{37BCDDE2-B7A0-4726-91DD-69ABA49EB951}" sibTransId="{377047BE-0EBF-4090-8BF6-C2D65CBBCD0D}"/>
    <dgm:cxn modelId="{46054294-26E4-4C4A-B209-1BCC211582B6}" type="presOf" srcId="{C193C733-A41B-4F96-B2A7-6A49007B3089}" destId="{ABD61E81-2A39-4C0A-B373-B042AE824142}" srcOrd="0" destOrd="0" presId="urn:microsoft.com/office/officeart/2005/8/layout/vList3"/>
    <dgm:cxn modelId="{7947FE98-BE76-44F6-9C1C-46A20F0300AB}" srcId="{72FBD090-67A1-47CA-9B51-2FBB3F71C9D0}" destId="{54377C85-E85B-4216-BD7F-648B77A00ED1}" srcOrd="0" destOrd="0" parTransId="{6FF0EF95-D3F4-439E-AC36-B5095288FE13}" sibTransId="{F9083BB1-947C-4A5C-9D5C-5E18B7AD35AA}"/>
    <dgm:cxn modelId="{1323F5C1-7DB7-4EBE-88FD-F02946837DC7}" type="presOf" srcId="{54377C85-E85B-4216-BD7F-648B77A00ED1}" destId="{D1FBAC75-6940-4F29-8CB1-4F3B6F0D8997}" srcOrd="0" destOrd="0" presId="urn:microsoft.com/office/officeart/2005/8/layout/vList3"/>
    <dgm:cxn modelId="{E7BA0ED0-98D0-4F7C-AC12-0156E3AF35C9}" type="presOf" srcId="{2BDC8D57-6F86-464F-8A0A-E8ECEB7C18BD}" destId="{7E969376-0CF0-4909-A9C8-FA2497670DBC}" srcOrd="0" destOrd="0" presId="urn:microsoft.com/office/officeart/2005/8/layout/vList3"/>
    <dgm:cxn modelId="{ADC395F0-3151-42C0-86FC-653F4B1A007D}" srcId="{72FBD090-67A1-47CA-9B51-2FBB3F71C9D0}" destId="{C193C733-A41B-4F96-B2A7-6A49007B3089}" srcOrd="3" destOrd="0" parTransId="{46F10469-9D98-46DE-9F20-041387EF66DE}" sibTransId="{B79179AD-FAFC-417A-90DC-55F196F892D4}"/>
    <dgm:cxn modelId="{0E31A0F0-F25A-4E47-A058-D1640544BAC0}" type="presParOf" srcId="{3B30DD4B-B868-4332-8E54-93B3909C366F}" destId="{1A272076-109F-42E1-97C5-4E5A02ADAD54}" srcOrd="0" destOrd="0" presId="urn:microsoft.com/office/officeart/2005/8/layout/vList3"/>
    <dgm:cxn modelId="{3CE303F7-BDC2-4ABF-9DC7-5433F760850B}" type="presParOf" srcId="{1A272076-109F-42E1-97C5-4E5A02ADAD54}" destId="{19FA1654-6AD9-4681-B19A-1C97635ABE6E}" srcOrd="0" destOrd="0" presId="urn:microsoft.com/office/officeart/2005/8/layout/vList3"/>
    <dgm:cxn modelId="{DA91A1EE-C36C-4B91-914D-3E30A19C6413}" type="presParOf" srcId="{1A272076-109F-42E1-97C5-4E5A02ADAD54}" destId="{D1FBAC75-6940-4F29-8CB1-4F3B6F0D8997}" srcOrd="1" destOrd="0" presId="urn:microsoft.com/office/officeart/2005/8/layout/vList3"/>
    <dgm:cxn modelId="{3D75197A-02BC-4BA3-BE0E-0604E6FAEC13}" type="presParOf" srcId="{3B30DD4B-B868-4332-8E54-93B3909C366F}" destId="{65DE9CFA-B569-4066-A143-368032ED8315}" srcOrd="1" destOrd="0" presId="urn:microsoft.com/office/officeart/2005/8/layout/vList3"/>
    <dgm:cxn modelId="{C005FBB6-EAF3-46AB-88BF-72974219DCCB}" type="presParOf" srcId="{3B30DD4B-B868-4332-8E54-93B3909C366F}" destId="{738D752B-5222-455A-AD12-19BE3877A03E}" srcOrd="2" destOrd="0" presId="urn:microsoft.com/office/officeart/2005/8/layout/vList3"/>
    <dgm:cxn modelId="{12DB2CDB-B8DE-4972-A50F-7473CB1176EF}" type="presParOf" srcId="{738D752B-5222-455A-AD12-19BE3877A03E}" destId="{DECE9CB9-0AA1-4E46-9AEB-F7E689BB46D6}" srcOrd="0" destOrd="0" presId="urn:microsoft.com/office/officeart/2005/8/layout/vList3"/>
    <dgm:cxn modelId="{1DFE0BC3-5EBE-4976-B63B-6C41D735EAE6}" type="presParOf" srcId="{738D752B-5222-455A-AD12-19BE3877A03E}" destId="{7E969376-0CF0-4909-A9C8-FA2497670DBC}" srcOrd="1" destOrd="0" presId="urn:microsoft.com/office/officeart/2005/8/layout/vList3"/>
    <dgm:cxn modelId="{A9095BD0-B2F5-44D0-A539-4E894A377AB3}" type="presParOf" srcId="{3B30DD4B-B868-4332-8E54-93B3909C366F}" destId="{3CF0C6C3-23C2-4D31-AC62-F9E954F80130}" srcOrd="3" destOrd="0" presId="urn:microsoft.com/office/officeart/2005/8/layout/vList3"/>
    <dgm:cxn modelId="{3A9A46B4-E403-447D-BF02-816E3D728259}" type="presParOf" srcId="{3B30DD4B-B868-4332-8E54-93B3909C366F}" destId="{6CDDD56F-98F3-4D47-90CE-ECDDB25F38DA}" srcOrd="4" destOrd="0" presId="urn:microsoft.com/office/officeart/2005/8/layout/vList3"/>
    <dgm:cxn modelId="{204263AE-D647-4E8E-A954-6269279ADE61}" type="presParOf" srcId="{6CDDD56F-98F3-4D47-90CE-ECDDB25F38DA}" destId="{648A2DC2-0B5B-4514-A12A-8C5B378C83C7}" srcOrd="0" destOrd="0" presId="urn:microsoft.com/office/officeart/2005/8/layout/vList3"/>
    <dgm:cxn modelId="{99BA0A42-87CD-4F38-8E93-D16B1BC89E85}" type="presParOf" srcId="{6CDDD56F-98F3-4D47-90CE-ECDDB25F38DA}" destId="{D34076D5-36B8-4D36-AA8E-6DB1D20F2A08}" srcOrd="1" destOrd="0" presId="urn:microsoft.com/office/officeart/2005/8/layout/vList3"/>
    <dgm:cxn modelId="{1B4C250A-1F8F-4188-959F-40B6185263BA}" type="presParOf" srcId="{3B30DD4B-B868-4332-8E54-93B3909C366F}" destId="{6D54175E-741E-4879-9196-9A782C190A10}" srcOrd="5" destOrd="0" presId="urn:microsoft.com/office/officeart/2005/8/layout/vList3"/>
    <dgm:cxn modelId="{EA8FA123-2401-49CC-AFE1-ACDDD2F4F0D3}" type="presParOf" srcId="{3B30DD4B-B868-4332-8E54-93B3909C366F}" destId="{2B42DA02-59B2-45ED-B21B-7AE7A9B9F9A8}" srcOrd="6" destOrd="0" presId="urn:microsoft.com/office/officeart/2005/8/layout/vList3"/>
    <dgm:cxn modelId="{04BEFC36-D978-4192-8E79-AFE8494BD316}" type="presParOf" srcId="{2B42DA02-59B2-45ED-B21B-7AE7A9B9F9A8}" destId="{74171347-9602-441C-BE79-A11AF375C7DD}" srcOrd="0" destOrd="0" presId="urn:microsoft.com/office/officeart/2005/8/layout/vList3"/>
    <dgm:cxn modelId="{17B93A33-F478-4481-A6F9-52D2DC3061B1}" type="presParOf" srcId="{2B42DA02-59B2-45ED-B21B-7AE7A9B9F9A8}" destId="{ABD61E81-2A39-4C0A-B373-B042AE8241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AC75-6940-4F29-8CB1-4F3B6F0D8997}">
      <dsp:nvSpPr>
        <dsp:cNvPr id="0" name=""/>
        <dsp:cNvSpPr/>
      </dsp:nvSpPr>
      <dsp:spPr>
        <a:xfrm rot="10800000">
          <a:off x="1626096" y="309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Внутренний</a:t>
          </a:r>
        </a:p>
      </dsp:txBody>
      <dsp:txXfrm rot="10800000">
        <a:off x="1886498" y="3090"/>
        <a:ext cx="5161609" cy="1041608"/>
      </dsp:txXfrm>
    </dsp:sp>
    <dsp:sp modelId="{19FA1654-6AD9-4681-B19A-1C97635ABE6E}">
      <dsp:nvSpPr>
        <dsp:cNvPr id="0" name=""/>
        <dsp:cNvSpPr/>
      </dsp:nvSpPr>
      <dsp:spPr>
        <a:xfrm>
          <a:off x="1105292" y="309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376-0CF0-4909-A9C8-FA2497670DBC}">
      <dsp:nvSpPr>
        <dsp:cNvPr id="0" name=""/>
        <dsp:cNvSpPr/>
      </dsp:nvSpPr>
      <dsp:spPr>
        <a:xfrm rot="10800000">
          <a:off x="1626096" y="1355627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Межличностный</a:t>
          </a:r>
        </a:p>
      </dsp:txBody>
      <dsp:txXfrm rot="10800000">
        <a:off x="1886498" y="1355627"/>
        <a:ext cx="5161609" cy="1041608"/>
      </dsp:txXfrm>
    </dsp:sp>
    <dsp:sp modelId="{DECE9CB9-0AA1-4E46-9AEB-F7E689BB46D6}">
      <dsp:nvSpPr>
        <dsp:cNvPr id="0" name=""/>
        <dsp:cNvSpPr/>
      </dsp:nvSpPr>
      <dsp:spPr>
        <a:xfrm>
          <a:off x="1105292" y="1355627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76D5-36B8-4D36-AA8E-6DB1D20F2A08}">
      <dsp:nvSpPr>
        <dsp:cNvPr id="0" name=""/>
        <dsp:cNvSpPr/>
      </dsp:nvSpPr>
      <dsp:spPr>
        <a:xfrm rot="10800000">
          <a:off x="1697396" y="273386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Внутригрупповой</a:t>
          </a:r>
        </a:p>
      </dsp:txBody>
      <dsp:txXfrm rot="10800000">
        <a:off x="1957798" y="2733860"/>
        <a:ext cx="5161609" cy="1041608"/>
      </dsp:txXfrm>
    </dsp:sp>
    <dsp:sp modelId="{648A2DC2-0B5B-4514-A12A-8C5B378C83C7}">
      <dsp:nvSpPr>
        <dsp:cNvPr id="0" name=""/>
        <dsp:cNvSpPr/>
      </dsp:nvSpPr>
      <dsp:spPr>
        <a:xfrm>
          <a:off x="1105292" y="2708163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1E81-2A39-4C0A-B373-B042AE824142}">
      <dsp:nvSpPr>
        <dsp:cNvPr id="0" name=""/>
        <dsp:cNvSpPr/>
      </dsp:nvSpPr>
      <dsp:spPr>
        <a:xfrm rot="10800000">
          <a:off x="1697396" y="4063791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Межгрупповой</a:t>
          </a:r>
        </a:p>
      </dsp:txBody>
      <dsp:txXfrm rot="10800000">
        <a:off x="1957798" y="4063791"/>
        <a:ext cx="5161609" cy="1041608"/>
      </dsp:txXfrm>
    </dsp:sp>
    <dsp:sp modelId="{74171347-9602-441C-BE79-A11AF375C7DD}">
      <dsp:nvSpPr>
        <dsp:cNvPr id="0" name=""/>
        <dsp:cNvSpPr/>
      </dsp:nvSpPr>
      <dsp:spPr>
        <a:xfrm>
          <a:off x="1105292" y="406070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6477000" cy="3048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Конфликт и пути разрешения конфликта в образовательной среде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67400"/>
            <a:ext cx="6705600" cy="86843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МАОУ СОШ №279 «Служба примирения»</a:t>
            </a:r>
          </a:p>
          <a:p>
            <a:r>
              <a:rPr lang="ru-RU" sz="1800" dirty="0"/>
              <a:t>Социальный педагог  </a:t>
            </a:r>
            <a:r>
              <a:rPr lang="ru-RU" sz="1800" dirty="0" err="1"/>
              <a:t>Федотовская</a:t>
            </a:r>
            <a:r>
              <a:rPr lang="ru-RU" sz="1800" dirty="0"/>
              <a:t> Елена Александровна</a:t>
            </a:r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/>
          <a:srcRect t="14286" b="11429"/>
          <a:stretch>
            <a:fillRect/>
          </a:stretch>
        </p:blipFill>
        <p:spPr>
          <a:xfrm>
            <a:off x="1219200" y="3581400"/>
            <a:ext cx="7467600" cy="2175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конфликтов в школе: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7526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Консерватизм и стереотипность в выборе воспитательных методов и средств.</a:t>
            </a:r>
          </a:p>
          <a:p>
            <a:r>
              <a:rPr lang="ru-RU" dirty="0"/>
              <a:t> – Учителем, как правило, оценивается не отдельный поступок ученика, а его личность. Такая оценка часто определяет отношение к ученику других учителей. </a:t>
            </a:r>
          </a:p>
          <a:p>
            <a:r>
              <a:rPr lang="ru-RU" dirty="0"/>
              <a:t>– Оценка ученика нередко строится на субъективном восприятии его поступка и малой информированности о его мотивах, особенностях личности, условиях жизни в семье.</a:t>
            </a:r>
          </a:p>
          <a:p>
            <a:r>
              <a:rPr lang="ru-RU" dirty="0"/>
              <a:t> – Учитель затрудняется провести анализ возникшей ситуации, торопится строго наказать ученика.</a:t>
            </a:r>
          </a:p>
        </p:txBody>
      </p:sp>
      <p:pic>
        <p:nvPicPr>
          <p:cNvPr id="4" name="Рисунок 3" descr="65246722_1286970550_funny_0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028950"/>
            <a:ext cx="1828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конфликтов в школе: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848600" cy="5105400"/>
          </a:xfrm>
        </p:spPr>
        <p:txBody>
          <a:bodyPr>
            <a:normAutofit/>
          </a:bodyPr>
          <a:lstStyle/>
          <a:p>
            <a:r>
              <a:rPr lang="ru-RU" dirty="0"/>
              <a:t>– Немаловажное значение имеет характер отношений, которые сложились между учителем и отдельными учениками; личностные качества и нестандартное поведение этих учеников являются причиной постоянных конфликтов с ними. </a:t>
            </a:r>
          </a:p>
          <a:p>
            <a:r>
              <a:rPr lang="ru-RU" dirty="0"/>
              <a:t>– Личностные качества учителя (раздражительность, грубость, мстительность, самодовольство, беспомощность); настроение учителя при взаимодействии с учениками; жизненное неблагополучие учителя.</a:t>
            </a:r>
          </a:p>
        </p:txBody>
      </p:sp>
      <p:pic>
        <p:nvPicPr>
          <p:cNvPr id="4" name="Рисунок 3" descr="65246722_1286970550_funny_0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200400"/>
            <a:ext cx="1828800" cy="34424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конфликтов: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28597" y="1600201"/>
          <a:ext cx="8763002" cy="52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2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Позитивные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Негативные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42">
                <a:tc>
                  <a:txBody>
                    <a:bodyPr/>
                    <a:lstStyle/>
                    <a:p>
                      <a:r>
                        <a:rPr lang="ru-RU" dirty="0"/>
                        <a:t>Разрядка напряженности между конфликтующими сторонами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Большие эмоциональные и материальные</a:t>
                      </a:r>
                      <a:r>
                        <a:rPr lang="ru-RU" baseline="0" dirty="0"/>
                        <a:t> затраты на участие в конфликте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064">
                <a:tc>
                  <a:txBody>
                    <a:bodyPr/>
                    <a:lstStyle/>
                    <a:p>
                      <a:r>
                        <a:rPr lang="ru-RU" dirty="0"/>
                        <a:t>Получение  новой информации об оппоненте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Увольнение сотрудников, снижение дисциплины, ухудшение социально-психологического климата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42">
                <a:tc>
                  <a:txBody>
                    <a:bodyPr/>
                    <a:lstStyle/>
                    <a:p>
                      <a:r>
                        <a:rPr lang="ru-RU" dirty="0"/>
                        <a:t>Сплочение коллектива организации при противоборстве с внешним врагом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Представление о побежденных</a:t>
                      </a:r>
                      <a:r>
                        <a:rPr lang="ru-RU" baseline="0" dirty="0"/>
                        <a:t> группах, как о врагах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064">
                <a:tc>
                  <a:txBody>
                    <a:bodyPr/>
                    <a:lstStyle/>
                    <a:p>
                      <a:r>
                        <a:rPr lang="ru-RU" dirty="0"/>
                        <a:t>Стимулирование</a:t>
                      </a:r>
                      <a:r>
                        <a:rPr lang="ru-RU" baseline="0" dirty="0"/>
                        <a:t> к изменениям и развитию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Чрезмерное увлечение процессом конфликтного взаимодействия в ущерб работе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064">
                <a:tc>
                  <a:txBody>
                    <a:bodyPr/>
                    <a:lstStyle/>
                    <a:p>
                      <a:r>
                        <a:rPr lang="ru-RU" dirty="0"/>
                        <a:t>Снятие синдрома</a:t>
                      </a:r>
                      <a:r>
                        <a:rPr lang="ru-RU" baseline="0" dirty="0"/>
                        <a:t> покорности у подчиненных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После завершения конфликта – уменьшение  степени сотрудничества между частью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442">
                <a:tc>
                  <a:txBody>
                    <a:bodyPr/>
                    <a:lstStyle/>
                    <a:p>
                      <a:r>
                        <a:rPr lang="ru-RU" dirty="0"/>
                        <a:t>Диагностика возможностей оппонентов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Сложное восстановление деловых отношений («шлейф конфликта»)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 descr="46731478.jpg"/>
          <p:cNvPicPr>
            <a:picLocks noChangeAspect="1"/>
          </p:cNvPicPr>
          <p:nvPr/>
        </p:nvPicPr>
        <p:blipFill>
          <a:blip r:embed="rId2" cstate="print"/>
          <a:srcRect l="23148" r="23611"/>
          <a:stretch>
            <a:fillRect/>
          </a:stretch>
        </p:blipFill>
        <p:spPr>
          <a:xfrm>
            <a:off x="838200" y="1524000"/>
            <a:ext cx="457200" cy="484234"/>
          </a:xfrm>
          <a:prstGeom prst="rect">
            <a:avLst/>
          </a:prstGeom>
        </p:spPr>
      </p:pic>
      <p:pic>
        <p:nvPicPr>
          <p:cNvPr id="6" name="Рисунок 5" descr="46731478.jpg"/>
          <p:cNvPicPr>
            <a:picLocks noChangeAspect="1"/>
          </p:cNvPicPr>
          <p:nvPr/>
        </p:nvPicPr>
        <p:blipFill>
          <a:blip r:embed="rId2" cstate="print"/>
          <a:srcRect l="23148" r="23611"/>
          <a:stretch>
            <a:fillRect/>
          </a:stretch>
        </p:blipFill>
        <p:spPr>
          <a:xfrm>
            <a:off x="3505200" y="1600200"/>
            <a:ext cx="457200" cy="484234"/>
          </a:xfrm>
          <a:prstGeom prst="rect">
            <a:avLst/>
          </a:prstGeom>
        </p:spPr>
      </p:pic>
      <p:pic>
        <p:nvPicPr>
          <p:cNvPr id="7" name="Рисунок 6" descr="467314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699317" cy="699317"/>
          </a:xfrm>
          <a:prstGeom prst="rect">
            <a:avLst/>
          </a:prstGeom>
        </p:spPr>
      </p:pic>
      <p:pic>
        <p:nvPicPr>
          <p:cNvPr id="8" name="Рисунок 7" descr="467314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0"/>
            <a:ext cx="699317" cy="6993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Стиль взаимодействия педагога в конфликте с учащимися.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Как решить проблему противоречий во взаимоотношениях педагога с учащимися? Многое зависит от выбора стиля поведения, соответствующего конфликтной ситуации. Ведь некоторые стили могут быть наиболее эффективными для разрешения конфликтов определенного типа.</a:t>
            </a:r>
          </a:p>
        </p:txBody>
      </p:sp>
      <p:pic>
        <p:nvPicPr>
          <p:cNvPr id="4" name="Рисунок 3" descr="5824452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4483100" cy="2275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/>
              <a:t>К. У. Томасом и Р. Х. </a:t>
            </a:r>
            <a:r>
              <a:rPr lang="ru-RU" sz="2300" dirty="0" err="1"/>
              <a:t>Килменном</a:t>
            </a:r>
            <a:r>
              <a:rPr lang="ru-RU" sz="2300" dirty="0"/>
              <a:t> были разработаны основные наиболее приемлемые стратегии поведения в конфликтной ситуации. Они указывают, что существуют </a:t>
            </a:r>
            <a:r>
              <a:rPr lang="ru-RU" sz="2300" dirty="0">
                <a:solidFill>
                  <a:srgbClr val="0070C0"/>
                </a:solidFill>
              </a:rPr>
              <a:t>пять основных стилей поведения при конфликте</a:t>
            </a:r>
            <a:r>
              <a:rPr lang="ru-RU" sz="2300" dirty="0"/>
              <a:t>: </a:t>
            </a:r>
          </a:p>
          <a:p>
            <a:r>
              <a:rPr lang="ru-RU" sz="2300" dirty="0"/>
              <a:t>приспособление,</a:t>
            </a:r>
          </a:p>
          <a:p>
            <a:r>
              <a:rPr lang="ru-RU" sz="2300" dirty="0"/>
              <a:t>компромисс, </a:t>
            </a:r>
          </a:p>
          <a:p>
            <a:r>
              <a:rPr lang="ru-RU" sz="2300" dirty="0"/>
              <a:t>сотрудничество,</a:t>
            </a:r>
          </a:p>
          <a:p>
            <a:r>
              <a:rPr lang="ru-RU" sz="2300" dirty="0"/>
              <a:t>игнорирование,</a:t>
            </a:r>
          </a:p>
          <a:p>
            <a:r>
              <a:rPr lang="ru-RU" sz="2300" dirty="0"/>
              <a:t>соперничество или конкуренция. </a:t>
            </a:r>
          </a:p>
          <a:p>
            <a:pPr>
              <a:buNone/>
            </a:pPr>
            <a:r>
              <a:rPr lang="ru-RU" sz="2300" dirty="0"/>
              <a:t> Стиль поведения в конкретном конфликте определяется той мерой, в которой вы хотите удовлетворить собственные интересы, действуя при этом пассивно или активно, и интересы другой стороны, действуя совместно или индивидуально.</a:t>
            </a:r>
          </a:p>
        </p:txBody>
      </p:sp>
      <p:pic>
        <p:nvPicPr>
          <p:cNvPr id="4" name="Рисунок 3" descr="media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971800"/>
            <a:ext cx="377952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Стиль конкуренции, соперничества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953000"/>
          </a:xfrm>
        </p:spPr>
        <p:txBody>
          <a:bodyPr>
            <a:normAutofit/>
          </a:bodyPr>
          <a:lstStyle/>
          <a:p>
            <a:r>
              <a:rPr lang="ru-RU" dirty="0"/>
              <a:t>Стиль конкуренции, соперничества может использовать педагог, обладающий сильной волей, достаточным авторитетом, властью, не очень заинтересованный в сотрудничестве с учащимся и стремящийся в первую очередь удовлетворить собственные интересы.</a:t>
            </a:r>
          </a:p>
        </p:txBody>
      </p:sp>
      <p:pic>
        <p:nvPicPr>
          <p:cNvPr id="4" name="Рисунок 3" descr="783673cf080ec7ac459c9983aa6232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3411216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Его можно использовать, если: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 исход конфликта очень важен для вас, и вы делаете большую ставку на свое решение возникшей проблемы; </a:t>
            </a:r>
          </a:p>
          <a:p>
            <a:r>
              <a:rPr lang="ru-RU" dirty="0"/>
              <a:t>– обладаете достаточной властью и авторитетом, и представляется очевидным, что предлагаемое вами решение – наилучшее; </a:t>
            </a:r>
          </a:p>
          <a:p>
            <a:r>
              <a:rPr lang="ru-RU" dirty="0"/>
              <a:t>– чувствуете, что у вас нет иного выбора и вам нечего терять; </a:t>
            </a:r>
          </a:p>
          <a:p>
            <a:r>
              <a:rPr lang="ru-RU" dirty="0"/>
              <a:t>– должны принять непопулярное решение и у вас достаточно полномочий для выбора этого шага. Однако следует иметь в виду, что этот стиль, кроме чувства отчуждения, ничего больше не сможет вызвать.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сотрудничества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5029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Стиль сотрудничества можно использовать, если, отстаивая собственные интересы, вы вынуждены принимать во внимание нужды и желания другой стороны. Этот стиль наиболее труден, так как он требует более продолжительной работы. Цель его применения – разработка долгосрочного взаимовыгодного решения. </a:t>
            </a:r>
          </a:p>
        </p:txBody>
      </p:sp>
      <p:pic>
        <p:nvPicPr>
          <p:cNvPr id="4" name="Рисунок 3" descr="538770_10151203088667938_10060328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0"/>
            <a:ext cx="32766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Стиль сотрудничества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Такой стиль требует умения объяснять свои желания, выслушивать друг друга, сдерживать свои эмоции. Отсутствие одного из этих факторов делает этот стиль неэффективным.</a:t>
            </a:r>
          </a:p>
          <a:p>
            <a:pPr>
              <a:buNone/>
            </a:pPr>
            <a:r>
              <a:rPr lang="ru-RU" dirty="0"/>
              <a:t> Для разрешения конфликта этот стиль можно использовать в следующих ситуациях:</a:t>
            </a:r>
          </a:p>
          <a:p>
            <a:r>
              <a:rPr lang="ru-RU" dirty="0"/>
              <a:t> – необходимо найти общее решение, если каждый из подходов к проблеме важен и не допускает компромиссных решений; </a:t>
            </a:r>
          </a:p>
          <a:p>
            <a:r>
              <a:rPr lang="ru-RU" dirty="0"/>
              <a:t>– у вас длительные, прочные и взаимозависимые отношения с другой стороной; </a:t>
            </a:r>
          </a:p>
          <a:p>
            <a:r>
              <a:rPr lang="ru-RU" dirty="0"/>
              <a:t>– основной целью является приобретение совместного опыта работы;</a:t>
            </a:r>
          </a:p>
          <a:p>
            <a:r>
              <a:rPr lang="ru-RU" dirty="0"/>
              <a:t> – стороны способны выслушать друг друга и изложить суть своих интересов.</a:t>
            </a:r>
          </a:p>
        </p:txBody>
      </p:sp>
      <p:pic>
        <p:nvPicPr>
          <p:cNvPr id="4" name="Содержимое 3" descr="udvozl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52400"/>
            <a:ext cx="24384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компромисса.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Суть его заключается в том, что стороны стремятся урегулировать разногласия при взаимных уступках. В этом плане он несколько напоминает стиль сотрудничества, однако осуществляется на более поверхностном уровне, так как стороны в чем-то уступают друг другу. Этот стиль наиболее эффективен, если обе стороны хотят одного и того же, но знают, что одновременно это невыполнимо. При использовании этого стиля акцент делается не на решении, которое удовлетворяет интересы обеих сторон, а на варианте, который можно выразить словами: «Мы не можем полностью выполнить свои желания, следовательно, необходимо прийти к решению, с которым каждый из нас мог бы согласиться».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Воспоминания о конфликтах, как правило, вызывают неприятные ассоциации: угрозы, враждебность, непонимание, попытки, порой безнадёжные, доказать свою правоту, обиды…</a:t>
            </a:r>
          </a:p>
          <a:p>
            <a:r>
              <a:rPr lang="ru-RU" dirty="0"/>
              <a:t>В результате сложилось мнение, что конфликт – всегда явление негативное, нежелательное для каждого из нас. Конфликты рассматриваются как нечто такое, чего, по возможности, следует избегать.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компромисса.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791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Такой подход к разрешению конфликта можно использовать в следующих ситуациях:</a:t>
            </a:r>
          </a:p>
          <a:p>
            <a:r>
              <a:rPr lang="ru-RU" dirty="0"/>
              <a:t> – обе стороны имеют одинаково убедительные аргументы;</a:t>
            </a:r>
          </a:p>
          <a:p>
            <a:r>
              <a:rPr lang="ru-RU" dirty="0"/>
              <a:t> – удовлетворение вашего желания имеет для вас не слишком большое значение;</a:t>
            </a:r>
          </a:p>
          <a:p>
            <a:r>
              <a:rPr lang="ru-RU" dirty="0"/>
              <a:t> – вас может устроить временное решение, так как нет времени для выработки другого или же другие подходы к решению проблемы оказались неэффективными. </a:t>
            </a:r>
          </a:p>
        </p:txBody>
      </p:sp>
      <p:pic>
        <p:nvPicPr>
          <p:cNvPr id="4" name="Рисунок 3" descr="1369901287_figures2.png"/>
          <p:cNvPicPr>
            <a:picLocks noChangeAspect="1"/>
          </p:cNvPicPr>
          <p:nvPr/>
        </p:nvPicPr>
        <p:blipFill>
          <a:blip r:embed="rId2"/>
          <a:srcRect l="10000" r="10000"/>
          <a:stretch>
            <a:fillRect/>
          </a:stretch>
        </p:blipFill>
        <p:spPr>
          <a:xfrm>
            <a:off x="5867400" y="1828800"/>
            <a:ext cx="31242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уклонения.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Стиль уклонения реализуется обычно, когда затрагиваемая проблема не столь важна для вас, вы не отстаиваете свои права, не сотрудничаете ни с кем для выработки решения и не хотите тратить время и силы на ее решение.</a:t>
            </a:r>
          </a:p>
        </p:txBody>
      </p:sp>
      <p:pic>
        <p:nvPicPr>
          <p:cNvPr id="4" name="Рисунок 3" descr="1905.jpg"/>
          <p:cNvPicPr>
            <a:picLocks noChangeAspect="1"/>
          </p:cNvPicPr>
          <p:nvPr/>
        </p:nvPicPr>
        <p:blipFill>
          <a:blip r:embed="rId2"/>
          <a:srcRect l="8667" t="34681" r="14000" b="9149"/>
          <a:stretch>
            <a:fillRect/>
          </a:stretch>
        </p:blipFill>
        <p:spPr>
          <a:xfrm>
            <a:off x="4267200" y="4038600"/>
            <a:ext cx="4419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Стиль уклонения можно рекомендовать к применению в следующих ситуациях</a:t>
            </a:r>
            <a:r>
              <a:rPr lang="ru-RU" dirty="0"/>
              <a:t>: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– источник разногласий несуществен для вас по сравнению с другими более важными задачами, а потому вы считаете, что не стоит тратить на него силы;</a:t>
            </a:r>
          </a:p>
          <a:p>
            <a:r>
              <a:rPr lang="ru-RU" dirty="0"/>
              <a:t> – знаете, что не можете или даже не хотите решить вопрос в свою пользу; </a:t>
            </a:r>
          </a:p>
          <a:p>
            <a:r>
              <a:rPr lang="ru-RU" dirty="0"/>
              <a:t>– у вас мало власти для решения проблемы желательным для вас способом; </a:t>
            </a:r>
          </a:p>
          <a:p>
            <a:r>
              <a:rPr lang="ru-RU" dirty="0"/>
              <a:t>– хотите выиграть время, чтобы изучить ситуацию и получить дополнительную информацию, прежде чем принять какое-либо решение; </a:t>
            </a:r>
          </a:p>
          <a:p>
            <a:r>
              <a:rPr lang="ru-RU" dirty="0"/>
              <a:t>– пытаться решить проблему немедленно опасно, так как вскрытие и открытое обсуждение конфликта могут только ухудшить ситуацию; </a:t>
            </a:r>
          </a:p>
          <a:p>
            <a:r>
              <a:rPr lang="ru-RU" dirty="0"/>
              <a:t>– у вас был трудный день, а решение этой проблемы может принести дополнительные неприятности.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Стиль приспособления.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438400"/>
            <a:ext cx="8153400" cy="411480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/>
              <a:t>Это стиль пассивного поведения, он отлича­ется желанием смягчить конфликтную ситуацию.</a:t>
            </a:r>
          </a:p>
          <a:p>
            <a:pPr>
              <a:buNone/>
            </a:pPr>
            <a:r>
              <a:rPr lang="ru-RU" dirty="0"/>
              <a:t>Стиль приспособления может быть применен в следующих наиболее характерных ситуациях: </a:t>
            </a:r>
          </a:p>
          <a:p>
            <a:r>
              <a:rPr lang="ru-RU" dirty="0"/>
              <a:t>важнейшая задача – восстановление спокойствия и стабильности, а не разрешение конфликта;</a:t>
            </a:r>
          </a:p>
          <a:p>
            <a:r>
              <a:rPr lang="ru-RU" dirty="0"/>
              <a:t>– предмет разногласия не важен для вас, или вас не особенно волнует случившееся; </a:t>
            </a:r>
          </a:p>
          <a:p>
            <a:r>
              <a:rPr lang="ru-RU" dirty="0"/>
              <a:t>– считаете, что лучше сохранить добрые отношения с другими людьми, чем отстаивать собственную точку зрения; </a:t>
            </a:r>
          </a:p>
          <a:p>
            <a:r>
              <a:rPr lang="ru-RU" dirty="0"/>
              <a:t>– осознаете, что правда не на вашей стороне; </a:t>
            </a:r>
          </a:p>
          <a:p>
            <a:r>
              <a:rPr lang="ru-RU" dirty="0"/>
              <a:t>– чувствуете, что у вас недостаточно власти или шансов победить.</a:t>
            </a:r>
          </a:p>
        </p:txBody>
      </p:sp>
      <p:pic>
        <p:nvPicPr>
          <p:cNvPr id="4" name="Рисунок 3" descr="6311_html_m2a21e8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228600"/>
            <a:ext cx="2717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Разрешение конфликта.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410200" cy="4953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Основным звеном при разрешении педагогических ситуаций является проведение ее психологического анализа. В этом случае учитель может раскрыть причины ситуации, не допустить ее перехода в длительный конфликт, то есть в какой-то мере научиться владеть ситуацией, используя ее познавательные и воспитательные функции.</a:t>
            </a:r>
          </a:p>
        </p:txBody>
      </p:sp>
      <p:pic>
        <p:nvPicPr>
          <p:cNvPr id="4" name="Рисунок 3" descr="ConflictResol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09800"/>
            <a:ext cx="2788576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Разрешение конфликта.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Для того чтобы переговоры стали возможными, необходимо выполнение определенных условий: </a:t>
            </a:r>
          </a:p>
          <a:p>
            <a:r>
              <a:rPr lang="ru-RU" dirty="0"/>
              <a:t>существование взаимозависимости сторон, участвующих в конфликте; </a:t>
            </a:r>
          </a:p>
          <a:p>
            <a:r>
              <a:rPr lang="ru-RU" dirty="0"/>
              <a:t>отсутствия значительного различия в возможностях (силе) субъектов конфликта; </a:t>
            </a:r>
          </a:p>
          <a:p>
            <a:r>
              <a:rPr lang="ru-RU" dirty="0"/>
              <a:t>соответствие стадии развития конфликта возможностям переговоров; участие в переговорах сторон, которые реально могут принимать решения в сложившейся ситуации. Каждый конфликт в своем развитии проходит несколько этапов .</a:t>
            </a:r>
          </a:p>
        </p:txBody>
      </p:sp>
      <p:pic>
        <p:nvPicPr>
          <p:cNvPr id="4" name="Рисунок 3" descr="f82a8f9afbae.jpg"/>
          <p:cNvPicPr>
            <a:picLocks noChangeAspect="1"/>
          </p:cNvPicPr>
          <p:nvPr/>
        </p:nvPicPr>
        <p:blipFill>
          <a:blip r:embed="rId2"/>
          <a:srcRect t="10088"/>
          <a:stretch>
            <a:fillRect/>
          </a:stretch>
        </p:blipFill>
        <p:spPr>
          <a:xfrm>
            <a:off x="6477000" y="0"/>
            <a:ext cx="2514600" cy="17239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Возможность переговоров в зависимости от этапа развития конфликта: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810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Этапы развития конфликта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Возможности переговоров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498">
                <a:tc>
                  <a:txBody>
                    <a:bodyPr/>
                    <a:lstStyle/>
                    <a:p>
                      <a:r>
                        <a:rPr lang="ru-RU" sz="2000" dirty="0"/>
                        <a:t>Напряженность</a:t>
                      </a:r>
                    </a:p>
                    <a:p>
                      <a:r>
                        <a:rPr lang="ru-RU" sz="2000" dirty="0"/>
                        <a:t>Несогласие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Переговоры проводить рано, еще не все составляющие конфликта определились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68">
                <a:tc>
                  <a:txBody>
                    <a:bodyPr/>
                    <a:lstStyle/>
                    <a:p>
                      <a:r>
                        <a:rPr lang="ru-RU" sz="2000" dirty="0"/>
                        <a:t>Соперничество</a:t>
                      </a:r>
                    </a:p>
                    <a:p>
                      <a:r>
                        <a:rPr lang="ru-RU" sz="2000" dirty="0"/>
                        <a:t>Враждебность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Переговоры рациональны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268">
                <a:tc>
                  <a:txBody>
                    <a:bodyPr/>
                    <a:lstStyle/>
                    <a:p>
                      <a:r>
                        <a:rPr lang="ru-RU" sz="2000" dirty="0"/>
                        <a:t>Агрессивность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Переговоры с участием третьей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498">
                <a:tc>
                  <a:txBody>
                    <a:bodyPr/>
                    <a:lstStyle/>
                    <a:p>
                      <a:r>
                        <a:rPr lang="ru-RU" sz="2000" dirty="0"/>
                        <a:t>Насилие</a:t>
                      </a:r>
                    </a:p>
                    <a:p>
                      <a:r>
                        <a:rPr lang="ru-RU" sz="2000" dirty="0"/>
                        <a:t>Военные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Переговоры невозможны, целесообразны ответные агрессивные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Возможные цели и результаты участия в переговорах: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8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Формулировка целей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Возможные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498">
                <a:tc>
                  <a:txBody>
                    <a:bodyPr/>
                    <a:lstStyle/>
                    <a:p>
                      <a:r>
                        <a:rPr lang="ru-RU" sz="2000" dirty="0"/>
                        <a:t>Отражают в максимальной степени наши интересы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Наиболее желательные для нас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68">
                <a:tc>
                  <a:txBody>
                    <a:bodyPr/>
                    <a:lstStyle/>
                    <a:p>
                      <a:r>
                        <a:rPr lang="ru-RU" sz="2000" dirty="0"/>
                        <a:t>Учитывают наши интересы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Допустимые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Практически не учитывают наши интересы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Неприемлемые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498">
                <a:tc>
                  <a:txBody>
                    <a:bodyPr/>
                    <a:lstStyle/>
                    <a:p>
                      <a:r>
                        <a:rPr lang="ru-RU" sz="2000" dirty="0"/>
                        <a:t>Ущемляют наши интересы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Совершенно неприемлемые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рекомендации по решению конфликтной ситуации: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73152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1.Признать существование конфликта</a:t>
            </a:r>
            <a:r>
              <a:rPr lang="ru-RU" dirty="0"/>
              <a:t>, т.е. признать наличие противоположных целей, методов у оппонентов, определить самих этих участников. Практически эти вопросы не так просто решить, бывает достаточно сложно сознаться и заявить вслух, что ты находишься в состоянии конфликта с сотрудником по какому-то вопросу. Иногда конфликт существует уже давно, люди страдают, а открытого признания его нет, каждый выбирает свою форму поведения и воздействия на другого, однако совместного обсуждения и выхода из создавшейся ситуации не происходит. </a:t>
            </a:r>
          </a:p>
        </p:txBody>
      </p:sp>
      <p:pic>
        <p:nvPicPr>
          <p:cNvPr id="4" name="Рисунок 3" descr="12970089952FZkTh.jpg"/>
          <p:cNvPicPr>
            <a:picLocks noChangeAspect="1"/>
          </p:cNvPicPr>
          <p:nvPr/>
        </p:nvPicPr>
        <p:blipFill>
          <a:blip r:embed="rId2"/>
          <a:srcRect r="54000"/>
          <a:stretch>
            <a:fillRect/>
          </a:stretch>
        </p:blipFill>
        <p:spPr>
          <a:xfrm>
            <a:off x="228600" y="2133600"/>
            <a:ext cx="1752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57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2. Определить возможность переговоров.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2819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После признания наличия конфликта и невозможности его решить с ходу целесообразно договориться о возможности проведения переговоров и уточнить, каких именно переговоров: с посредником или без него и кто может быть посредником, равно устраивающим обе стороны. </a:t>
            </a:r>
          </a:p>
        </p:txBody>
      </p:sp>
      <p:pic>
        <p:nvPicPr>
          <p:cNvPr id="4" name="Рисунок 3" descr="e075ba87d10d97f71563470117d628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91000"/>
            <a:ext cx="6368544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495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Ученику трудно каждый день выполнять правила поведения в школе и требования учителей на уроках и переменах, поэтому естественны незначительные нарушения общего порядка: возможны ссоры, обиды, смена настроения и т.д.</a:t>
            </a:r>
          </a:p>
        </p:txBody>
      </p:sp>
      <p:pic>
        <p:nvPicPr>
          <p:cNvPr id="4" name="Рисунок 3" descr="267377_222183247803353_16065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76401"/>
            <a:ext cx="3581400" cy="2209800"/>
          </a:xfrm>
          <a:prstGeom prst="rect">
            <a:avLst/>
          </a:prstGeom>
        </p:spPr>
      </p:pic>
      <p:pic>
        <p:nvPicPr>
          <p:cNvPr id="5" name="Рисунок 4" descr="267377_222183247803353_160657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374" y="4114800"/>
            <a:ext cx="3160651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sz="4000" dirty="0">
                <a:solidFill>
                  <a:srgbClr val="FF0000"/>
                </a:solidFill>
              </a:rPr>
              <a:t>Согласовать процедуру переговоров.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943600" cy="5105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Определить, где, когда и как начнутся переговоры, т.е. оговорить сроки, место, процедуру ведения переговоров, время начала совместной деятельности. Выявить круг вопросов, составляющих предмет конфликта. Основная проблема состоит в том, чтобы определить в совместно используемых терминах, что является предметом конфликта, а что нет. Уже на этом этапе вырабатываются совместные подходы к проблеме, выявляются позиции сторон, определяются точки наибольшего разногласия и точки возможного сближения позиций.</a:t>
            </a:r>
          </a:p>
        </p:txBody>
      </p:sp>
      <p:pic>
        <p:nvPicPr>
          <p:cNvPr id="4" name="Рисунок 3" descr="фмг3.jpg"/>
          <p:cNvPicPr>
            <a:picLocks noChangeAspect="1"/>
          </p:cNvPicPr>
          <p:nvPr/>
        </p:nvPicPr>
        <p:blipFill>
          <a:blip r:embed="rId2"/>
          <a:srcRect l="11143" t="5556" r="10171" b="12222"/>
          <a:stretch>
            <a:fillRect/>
          </a:stretch>
        </p:blipFill>
        <p:spPr>
          <a:xfrm>
            <a:off x="6248400" y="1676400"/>
            <a:ext cx="2603157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4. Разработать варианты решений.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Стороны при совместной работе предлагают несколько вариантов решений с расчетом затрат по каждому из них, с учетом возможных последствий.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895600"/>
            <a:ext cx="8153400" cy="5334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400" dirty="0">
                <a:solidFill>
                  <a:srgbClr val="FF0000"/>
                </a:solidFill>
              </a:rPr>
              <a:t>Принять согласованное решение.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4648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4290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рассмотрения ряда возможных вариантов, при взаимном обсуждении и при условии, что стороны приходят к соглашению, целесообразно это общее решение представить в письменном виде: коммюнике, резолюции, договоре о сотрудничестве и т.д. В особо сложных или ответственных случаях письменные документы составляются после каждого этапа переговоров.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6. Реализовать принятое решение на практике.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8153400" cy="4114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процесс совместных действий заканчивается только принятием проработанного и согласованного решения, а дальше ничего не происходит и не меняется, то такое положение может явиться детонатором других, более сильных и продолжительных конфликтов. Причины, вызвавшие первый конфликт, не исчезли, а только усилились невыполненными обещаниями. Повторные переговоры проводить будет намного сложнее.</a:t>
            </a: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752600"/>
            <a:ext cx="21526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Несмотря на то, что взаимоотношениям с другими людьми должны способствовать мир и гармония, конфликты неизбежны. Каждый здравомыслящий человек должен обладать умением эффективно улаживать споры и разногласия, чтобы ткань общественной жизни не рвалась с каждым конфликтом, а, наоборот, крепла вследствие роста умения находить и развивать общие интересы..</a:t>
            </a:r>
          </a:p>
        </p:txBody>
      </p:sp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65294"/>
            <a:ext cx="2933700" cy="2092706"/>
          </a:xfrm>
          <a:prstGeom prst="rect">
            <a:avLst/>
          </a:prstGeom>
        </p:spPr>
      </p:pic>
      <p:pic>
        <p:nvPicPr>
          <p:cNvPr id="5" name="Рисунок 4" descr="0000026301-peregovory-delovye-partn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70" y="4765294"/>
            <a:ext cx="2582160" cy="20927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276600"/>
            <a:ext cx="81534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разрешения конфликта важно иметь в своем распоряжении различные подходы, уметь гибко пользоваться ими, выходить за пределы привычных схем и чутко реагировать на возможности и поступать и мыслить по-новому. В то же время можно использовать конфликт как источник жизненного опыта, самовоспитания и самообучения.</a:t>
            </a:r>
          </a:p>
        </p:txBody>
      </p:sp>
      <p:pic>
        <p:nvPicPr>
          <p:cNvPr id="4" name="Рисунок 3" descr="20100130175858!Портфоли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69850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200400"/>
            <a:ext cx="8153400" cy="3429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Конфликты могут быть превращены в прекрасный учебный материал, если в последующем найдете время на то, чтобы вспомнить, что привело к конфликту и что происходило в конфликтной ситуации. Тогда можно будет узнать больше о самом себе, о вовлеченных в конфликт людях или об окружающих обстоятельствах, способствовавших возникновению конфликта. Это знание поможет принять правильное решение в будущем и избежать конфликта.</a:t>
            </a:r>
          </a:p>
        </p:txBody>
      </p:sp>
      <p:pic>
        <p:nvPicPr>
          <p:cNvPr id="4" name="Рисунок 3" descr="ecc2f0412424ff0f0579c78b6e04642194ff0765.jpg"/>
          <p:cNvPicPr>
            <a:picLocks noChangeAspect="1"/>
          </p:cNvPicPr>
          <p:nvPr/>
        </p:nvPicPr>
        <p:blipFill>
          <a:blip r:embed="rId2"/>
          <a:srcRect l="28333" t="7778" r="31667" b="12222"/>
          <a:stretch>
            <a:fillRect/>
          </a:stretch>
        </p:blipFill>
        <p:spPr>
          <a:xfrm>
            <a:off x="533400" y="228600"/>
            <a:ext cx="1727200" cy="2590800"/>
          </a:xfrm>
          <a:prstGeom prst="rect">
            <a:avLst/>
          </a:prstGeom>
        </p:spPr>
      </p:pic>
      <p:pic>
        <p:nvPicPr>
          <p:cNvPr id="5" name="Рисунок 4" descr="ecc2f0412424ff0f0579c78b6e04642194ff0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04800"/>
            <a:ext cx="1727200" cy="2743199"/>
          </a:xfrm>
          <a:prstGeom prst="rect">
            <a:avLst/>
          </a:prstGeom>
        </p:spPr>
      </p:pic>
      <p:pic>
        <p:nvPicPr>
          <p:cNvPr id="6" name="Рисунок 5" descr="ecc2f0412424ff0f0579c78b6e04642194ff0765.jpg"/>
          <p:cNvPicPr>
            <a:picLocks noChangeAspect="1"/>
          </p:cNvPicPr>
          <p:nvPr/>
        </p:nvPicPr>
        <p:blipFill>
          <a:blip r:embed="rId4"/>
          <a:srcRect b="2778"/>
          <a:stretch>
            <a:fillRect/>
          </a:stretch>
        </p:blipFill>
        <p:spPr>
          <a:xfrm>
            <a:off x="3657600" y="152400"/>
            <a:ext cx="1727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3886200"/>
          </a:xfrm>
        </p:spPr>
        <p:txBody>
          <a:bodyPr>
            <a:normAutofit/>
          </a:bodyPr>
          <a:lstStyle/>
          <a:p>
            <a:r>
              <a:rPr lang="ru-RU" dirty="0"/>
              <a:t>Правильно реагируя на поведение учащегося, учитель берет ситуацию под собственный контроль и восстанавливает порядок. Поспешность в оценках поступка часто приводит к ошибкам. Вызывает возмущение у ученика несправедливость со стороны учителя, и тогда педагогическая ситуация переходит в конфликт.</a:t>
            </a:r>
          </a:p>
        </p:txBody>
      </p:sp>
      <p:pic>
        <p:nvPicPr>
          <p:cNvPr id="4" name="Рисунок 3" descr="f08adffca9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343400"/>
            <a:ext cx="3924300" cy="2354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Конфликт (от лат. </a:t>
            </a:r>
            <a:r>
              <a:rPr lang="ru-RU" dirty="0" err="1"/>
              <a:t>conflictus</a:t>
            </a:r>
            <a:r>
              <a:rPr lang="ru-RU" dirty="0"/>
              <a:t> – столкновение) – это столкновение противоположно направленных целей, интересов, позиций, мнений, точек зрения, взглядов.</a:t>
            </a:r>
          </a:p>
        </p:txBody>
      </p:sp>
      <p:pic>
        <p:nvPicPr>
          <p:cNvPr id="4" name="Рисунок 3" descr="full_1359101346.jpg"/>
          <p:cNvPicPr>
            <a:picLocks noChangeAspect="1"/>
          </p:cNvPicPr>
          <p:nvPr/>
        </p:nvPicPr>
        <p:blipFill>
          <a:blip r:embed="rId2"/>
          <a:srcRect b="4667"/>
          <a:stretch>
            <a:fillRect/>
          </a:stretch>
        </p:blipFill>
        <p:spPr>
          <a:xfrm>
            <a:off x="914400" y="3581400"/>
            <a:ext cx="6553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Конфликт в педагогической деятельности часто проявляется как стремление учителя утвердить свою позицию и как протест ученика против несправедливого наказания, неправильной оценки его деятельности, поступка.</a:t>
            </a:r>
          </a:p>
        </p:txBody>
      </p:sp>
      <p:pic>
        <p:nvPicPr>
          <p:cNvPr id="4" name="Рисунок 3" descr="full_1359101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657600"/>
            <a:ext cx="1824990" cy="2819400"/>
          </a:xfrm>
          <a:prstGeom prst="rect">
            <a:avLst/>
          </a:prstGeom>
        </p:spPr>
      </p:pic>
      <p:pic>
        <p:nvPicPr>
          <p:cNvPr id="5" name="Рисунок 4" descr="full_13591013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0"/>
            <a:ext cx="2819400" cy="2451651"/>
          </a:xfrm>
          <a:prstGeom prst="rect">
            <a:avLst/>
          </a:prstGeom>
        </p:spPr>
      </p:pic>
      <p:pic>
        <p:nvPicPr>
          <p:cNvPr id="6" name="Рисунок 5" descr="full_13591013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0"/>
            <a:ext cx="2971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Сущность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791200" cy="5105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В. А. Сухомлинский так пишет о конфликтах в школе: «Конфликт между педагогом и ребенком, между учителем и родителями, педагогом и коллективом – большая беда школы. Чаще всего конфликт возникает тогда, когда учитель думает о ребенке несправедливо. Думайте о ребенке справедливо – и конфликтов не будет. Умение избежать конфликт – одна из составных частей педагогической мудрости учителя. Предупреждая конфликт, педагог не только сохраняет, но и создает воспитательную силу коллектива».</a:t>
            </a:r>
          </a:p>
        </p:txBody>
      </p:sp>
      <p:pic>
        <p:nvPicPr>
          <p:cNvPr id="4" name="Рисунок 3" descr="1(1)(17).jpg"/>
          <p:cNvPicPr>
            <a:picLocks noChangeAspect="1"/>
          </p:cNvPicPr>
          <p:nvPr/>
        </p:nvPicPr>
        <p:blipFill>
          <a:blip r:embed="rId2"/>
          <a:srcRect l="6250" t="4522" r="5357" b="5821"/>
          <a:stretch>
            <a:fillRect/>
          </a:stretch>
        </p:blipFill>
        <p:spPr>
          <a:xfrm>
            <a:off x="5867400" y="1524000"/>
            <a:ext cx="31242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Типы конфликтов: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конфликтов в школе: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При всем разнообразии конфликтов можно выделить их основные причины:</a:t>
            </a:r>
          </a:p>
          <a:p>
            <a:r>
              <a:rPr lang="ru-RU" dirty="0"/>
              <a:t> – Отсутствие взаимопонимания между педагогами и учащимися, вызванное, прежде всего, незнанием возрастных психологических особенностей воспитанников. Так, повышенная критичность, свойственная подростковому возрасту, зачастую воспринимается учителями как негативное отношение к их личности.</a:t>
            </a:r>
          </a:p>
          <a:p>
            <a:r>
              <a:rPr lang="ru-RU" dirty="0"/>
              <a:t> – Общий климат и организация работы в педагогическом коллективе. </a:t>
            </a:r>
          </a:p>
        </p:txBody>
      </p:sp>
      <p:pic>
        <p:nvPicPr>
          <p:cNvPr id="4" name="Рисунок 3" descr="30896-1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419600"/>
            <a:ext cx="19050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225</TotalTime>
  <Words>2192</Words>
  <Application>Microsoft Office PowerPoint</Application>
  <PresentationFormat>Экран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Tw Cen MT</vt:lpstr>
      <vt:lpstr>Wingdings</vt:lpstr>
      <vt:lpstr>Wingdings 2</vt:lpstr>
      <vt:lpstr>Обычная</vt:lpstr>
      <vt:lpstr>Конфликт и пути разрешения конфликта в образовательной среде</vt:lpstr>
      <vt:lpstr>Введение:</vt:lpstr>
      <vt:lpstr>Понятие конфликта:</vt:lpstr>
      <vt:lpstr>Понятие конфликта:</vt:lpstr>
      <vt:lpstr>Понятие конфликта:</vt:lpstr>
      <vt:lpstr>Понятие конфликта:</vt:lpstr>
      <vt:lpstr>Сущность конфликта:</vt:lpstr>
      <vt:lpstr>Типы конфликтов:</vt:lpstr>
      <vt:lpstr>Причины конфликтов в школе:</vt:lpstr>
      <vt:lpstr>Причины конфликтов в школе:</vt:lpstr>
      <vt:lpstr>Причины конфликтов в школе:</vt:lpstr>
      <vt:lpstr>Функции конфликтов:</vt:lpstr>
      <vt:lpstr>Стиль взаимодействия педагога в конфликте с учащимися.</vt:lpstr>
      <vt:lpstr>Презентация PowerPoint</vt:lpstr>
      <vt:lpstr>Стиль конкуренции, соперничества</vt:lpstr>
      <vt:lpstr>Его можно использовать, если:</vt:lpstr>
      <vt:lpstr>Стиль сотрудничества </vt:lpstr>
      <vt:lpstr>Стиль сотрудничества</vt:lpstr>
      <vt:lpstr>Стиль компромисса.</vt:lpstr>
      <vt:lpstr>Стиль компромисса.</vt:lpstr>
      <vt:lpstr>Стиль уклонения.</vt:lpstr>
      <vt:lpstr>Стиль уклонения можно рекомендовать к применению в следующих ситуациях: </vt:lpstr>
      <vt:lpstr>Стиль приспособления.</vt:lpstr>
      <vt:lpstr>Разрешение конфликта.</vt:lpstr>
      <vt:lpstr>Разрешение конфликта.</vt:lpstr>
      <vt:lpstr>Возможность переговоров в зависимости от этапа развития конфликта:</vt:lpstr>
      <vt:lpstr>Возможные цели и результаты участия в переговорах:</vt:lpstr>
      <vt:lpstr>Общие рекомендации по решению конфликтной ситуации:</vt:lpstr>
      <vt:lpstr>2. Определить возможность переговоров. </vt:lpstr>
      <vt:lpstr>3. Согласовать процедуру переговоров.</vt:lpstr>
      <vt:lpstr>4. Разработать варианты решений.</vt:lpstr>
      <vt:lpstr>6. Реализовать принятое решение на практике.</vt:lpstr>
      <vt:lpstr>Заключение: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 пути разрешения конфликта в образовательной среде</dc:title>
  <dc:creator>Asus</dc:creator>
  <cp:lastModifiedBy>Андрей Федотовский</cp:lastModifiedBy>
  <cp:revision>25</cp:revision>
  <dcterms:created xsi:type="dcterms:W3CDTF">2014-01-14T15:18:54Z</dcterms:created>
  <dcterms:modified xsi:type="dcterms:W3CDTF">2024-03-06T13:53:22Z</dcterms:modified>
</cp:coreProperties>
</file>