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7" r:id="rId4"/>
    <p:sldId id="267" r:id="rId5"/>
    <p:sldId id="271" r:id="rId6"/>
    <p:sldId id="279" r:id="rId7"/>
    <p:sldId id="280" r:id="rId8"/>
    <p:sldId id="272" r:id="rId9"/>
    <p:sldId id="273" r:id="rId10"/>
    <p:sldId id="274" r:id="rId11"/>
    <p:sldId id="275" r:id="rId12"/>
    <p:sldId id="276" r:id="rId13"/>
    <p:sldId id="281" r:id="rId14"/>
    <p:sldId id="282" r:id="rId15"/>
    <p:sldId id="278" r:id="rId16"/>
    <p:sldId id="283" r:id="rId17"/>
    <p:sldId id="25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5D0"/>
    <a:srgbClr val="00FFFF"/>
    <a:srgbClr val="0033CC"/>
    <a:srgbClr val="C3FDF6"/>
    <a:srgbClr val="DCFB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10" descr="http://pngimg.com/uploads/gull/gull_PNG16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115616" y="188640"/>
            <a:ext cx="1368152" cy="1368152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8" descr="http://zezete2.z.e.pic.centerblog.net/o/344816d5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20910962" flipH="1">
            <a:off x="64104" y="4537728"/>
            <a:ext cx="1927959" cy="192795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BB549-31A5-40EF-9D08-BE3C7CE71E5C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лок-схема: документ 9"/>
          <p:cNvSpPr/>
          <p:nvPr userDrawn="1"/>
        </p:nvSpPr>
        <p:spPr>
          <a:xfrm rot="5400000">
            <a:off x="1619672" y="-531440"/>
            <a:ext cx="6192688" cy="7920880"/>
          </a:xfrm>
          <a:prstGeom prst="flowChartDocument">
            <a:avLst/>
          </a:prstGeom>
          <a:solidFill>
            <a:schemeClr val="bg1"/>
          </a:solidFill>
          <a:ln>
            <a:solidFill>
              <a:srgbClr val="00D5D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600200"/>
            <a:ext cx="821925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BB549-31A5-40EF-9D08-BE3C7CE71E5C}" type="datetimeFigureOut">
              <a:rPr lang="ru-RU" smtClean="0"/>
              <a:pPr/>
              <a:t>14.11.2022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C789-5717-4546-845A-76FF0CD664A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Picture 8" descr="http://zezete2.z.e.pic.centerblog.net/o/344816d5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 rot="20910962" flipH="1">
            <a:off x="64104" y="4537728"/>
            <a:ext cx="1927959" cy="1927959"/>
          </a:xfrm>
          <a:prstGeom prst="rect">
            <a:avLst/>
          </a:prstGeom>
          <a:noFill/>
        </p:spPr>
      </p:pic>
      <p:pic>
        <p:nvPicPr>
          <p:cNvPr id="13" name="Рисунок 12" descr="ts_07-17PSBT_SL_Border-ZigZagWaves01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2339752" y="5949280"/>
            <a:ext cx="6336704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hotoshop-master.ru/" TargetMode="External"/><Relationship Id="rId2" Type="http://schemas.openxmlformats.org/officeDocument/2006/relationships/hyperlink" Target="https://s21.postimg.org/wsf091m53/bd32992c8dee0e23dbeb3f9bdc763e97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ngimg.com/uploads/gull/gull_PNG16.png" TargetMode="External"/><Relationship Id="rId4" Type="http://schemas.openxmlformats.org/officeDocument/2006/relationships/hyperlink" Target="http://zezete2.z.e.pic.centerblog.net/o/344816d5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484784"/>
            <a:ext cx="7268344" cy="1470025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33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  <a:t/>
            </a:r>
            <a:b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33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</a:b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33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  <a:t>Отрезок </a:t>
            </a: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33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  <a:t>и его </a:t>
            </a:r>
            <a:r>
              <a:rPr lang="ru-RU" sz="3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0033CC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Bookman Old Style" pitchFamily="18" charset="0"/>
              </a:rPr>
              <a:t>части</a:t>
            </a:r>
            <a:endParaRPr lang="ru-RU" sz="3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0033CC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    Построй отрезки МК, СЕ, МС, КЕ</a:t>
            </a:r>
          </a:p>
        </p:txBody>
      </p:sp>
      <p:sp>
        <p:nvSpPr>
          <p:cNvPr id="5" name="Овал 4"/>
          <p:cNvSpPr/>
          <p:nvPr/>
        </p:nvSpPr>
        <p:spPr>
          <a:xfrm>
            <a:off x="1357313" y="4929188"/>
            <a:ext cx="214312" cy="2143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643188" y="2928938"/>
            <a:ext cx="214312" cy="2143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643563" y="2786063"/>
            <a:ext cx="214312" cy="21431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143750" y="5000625"/>
            <a:ext cx="214313" cy="21431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4429132"/>
            <a:ext cx="761748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</a:t>
            </a:r>
          </a:p>
        </p:txBody>
      </p:sp>
      <p:sp>
        <p:nvSpPr>
          <p:cNvPr id="11" name="Содержимое 9"/>
          <p:cNvSpPr txBox="1">
            <a:spLocks/>
          </p:cNvSpPr>
          <p:nvPr/>
        </p:nvSpPr>
        <p:spPr bwMode="auto">
          <a:xfrm>
            <a:off x="1928794" y="2500306"/>
            <a:ext cx="7143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С</a:t>
            </a:r>
          </a:p>
        </p:txBody>
      </p:sp>
      <p:sp>
        <p:nvSpPr>
          <p:cNvPr id="12" name="Содержимое 9"/>
          <p:cNvSpPr txBox="1">
            <a:spLocks/>
          </p:cNvSpPr>
          <p:nvPr/>
        </p:nvSpPr>
        <p:spPr bwMode="auto">
          <a:xfrm>
            <a:off x="7500958" y="4429132"/>
            <a:ext cx="71438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Е</a:t>
            </a: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4603863">
            <a:off x="5192404" y="-812327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cxnSp>
        <p:nvCxnSpPr>
          <p:cNvPr id="17" name="Прямая соединительная линия 16"/>
          <p:cNvCxnSpPr>
            <a:stCxn id="5" idx="6"/>
          </p:cNvCxnSpPr>
          <p:nvPr/>
        </p:nvCxnSpPr>
        <p:spPr>
          <a:xfrm flipV="1">
            <a:off x="1571625" y="3000375"/>
            <a:ext cx="4071938" cy="2036763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7615209">
            <a:off x="5903231" y="1057484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cxnSp>
        <p:nvCxnSpPr>
          <p:cNvPr id="21" name="Прямая соединительная линия 20"/>
          <p:cNvCxnSpPr>
            <a:stCxn id="6" idx="5"/>
            <a:endCxn id="8" idx="1"/>
          </p:cNvCxnSpPr>
          <p:nvPr/>
        </p:nvCxnSpPr>
        <p:spPr>
          <a:xfrm rot="16200000" flipH="1">
            <a:off x="4040187" y="1897063"/>
            <a:ext cx="1920875" cy="43497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2838382">
            <a:off x="3861237" y="-2880309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cxnSp>
        <p:nvCxnSpPr>
          <p:cNvPr id="24" name="Прямая соединительная линия 23"/>
          <p:cNvCxnSpPr>
            <a:stCxn id="5" idx="7"/>
          </p:cNvCxnSpPr>
          <p:nvPr/>
        </p:nvCxnSpPr>
        <p:spPr>
          <a:xfrm rot="5400000" flipH="1" flipV="1">
            <a:off x="1218406" y="3464719"/>
            <a:ext cx="1817688" cy="117475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9478085">
            <a:off x="6943096" y="2357690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cxnSp>
        <p:nvCxnSpPr>
          <p:cNvPr id="28" name="Прямая соединительная линия 27"/>
          <p:cNvCxnSpPr>
            <a:endCxn id="8" idx="0"/>
          </p:cNvCxnSpPr>
          <p:nvPr/>
        </p:nvCxnSpPr>
        <p:spPr>
          <a:xfrm rot="16200000" flipH="1">
            <a:off x="5483225" y="3232151"/>
            <a:ext cx="2071687" cy="1465262"/>
          </a:xfrm>
          <a:prstGeom prst="lin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5857875" y="2286000"/>
            <a:ext cx="571500" cy="6429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b="1" dirty="0"/>
              <a:t>К</a:t>
            </a:r>
          </a:p>
        </p:txBody>
      </p:sp>
    </p:spTree>
    <p:extLst>
      <p:ext uri="{BB962C8B-B14F-4D97-AF65-F5344CB8AC3E}">
        <p14:creationId xmlns="" xmlns:p14="http://schemas.microsoft.com/office/powerpoint/2010/main" val="3850994092"/>
      </p:ext>
    </p:extLst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55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3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4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93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1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12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0070C0"/>
                </a:solidFill>
              </a:rPr>
              <a:t>Какие отрезки ты видишь на чертеже?</a:t>
            </a:r>
            <a:endParaRPr lang="ru-RU" b="1" dirty="0">
              <a:solidFill>
                <a:srgbClr val="0070C0"/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928688" y="3429000"/>
            <a:ext cx="6500812" cy="1588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785813" y="3429000"/>
            <a:ext cx="28575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7287419" y="3428206"/>
            <a:ext cx="285750" cy="158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714750" y="3429000"/>
            <a:ext cx="28575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785786" y="3643314"/>
            <a:ext cx="45878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643306" y="3643314"/>
            <a:ext cx="453970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7215206" y="3643314"/>
            <a:ext cx="481222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2339752" y="5013176"/>
            <a:ext cx="114300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АБ, 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508104" y="5301208"/>
            <a:ext cx="35719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28688" y="3429000"/>
            <a:ext cx="285750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929063" y="3429000"/>
            <a:ext cx="3500437" cy="158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928688" y="3429000"/>
            <a:ext cx="6500812" cy="1588"/>
          </a:xfrm>
          <a:prstGeom prst="line">
            <a:avLst/>
          </a:prstGeom>
          <a:ln w="63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83" name="Rectangle 19"/>
          <p:cNvSpPr>
            <a:spLocks noChangeArrowheads="1"/>
          </p:cNvSpPr>
          <p:nvPr/>
        </p:nvSpPr>
        <p:spPr bwMode="auto">
          <a:xfrm>
            <a:off x="3635896" y="4869160"/>
            <a:ext cx="1944687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784" name="Rectangle 20"/>
          <p:cNvSpPr>
            <a:spLocks noChangeArrowheads="1"/>
          </p:cNvSpPr>
          <p:nvPr/>
        </p:nvSpPr>
        <p:spPr bwMode="auto">
          <a:xfrm>
            <a:off x="5868144" y="4869160"/>
            <a:ext cx="1871662" cy="9366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65" name="WordArt 21"/>
          <p:cNvSpPr>
            <a:spLocks noChangeArrowheads="1" noChangeShapeType="1" noTextEdit="1"/>
          </p:cNvSpPr>
          <p:nvPr/>
        </p:nvSpPr>
        <p:spPr bwMode="auto">
          <a:xfrm>
            <a:off x="4283968" y="5157192"/>
            <a:ext cx="647700" cy="433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БС</a:t>
            </a:r>
          </a:p>
        </p:txBody>
      </p:sp>
      <p:sp>
        <p:nvSpPr>
          <p:cNvPr id="31766" name="WordArt 22"/>
          <p:cNvSpPr>
            <a:spLocks noChangeArrowheads="1" noChangeShapeType="1" noTextEdit="1"/>
          </p:cNvSpPr>
          <p:nvPr/>
        </p:nvSpPr>
        <p:spPr bwMode="auto">
          <a:xfrm>
            <a:off x="6588224" y="5157192"/>
            <a:ext cx="576263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АС</a:t>
            </a:r>
          </a:p>
        </p:txBody>
      </p:sp>
    </p:spTree>
    <p:extLst>
      <p:ext uri="{BB962C8B-B14F-4D97-AF65-F5344CB8AC3E}">
        <p14:creationId xmlns="" xmlns:p14="http://schemas.microsoft.com/office/powerpoint/2010/main" val="32067769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5" grpId="0" animBg="1"/>
      <p:bldP spid="317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88832" cy="3511550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Начертите отрезок длиной 6 клеток. Обозначьте его буквой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Разделите его на две части: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grpSp>
        <p:nvGrpSpPr>
          <p:cNvPr id="7" name="Группа 35"/>
          <p:cNvGrpSpPr>
            <a:grpSpLocks/>
          </p:cNvGrpSpPr>
          <p:nvPr/>
        </p:nvGrpSpPr>
        <p:grpSpPr bwMode="auto">
          <a:xfrm>
            <a:off x="928688" y="4143375"/>
            <a:ext cx="7215187" cy="2143125"/>
            <a:chOff x="928662" y="4143380"/>
            <a:chExt cx="7215238" cy="2143140"/>
          </a:xfrm>
        </p:grpSpPr>
        <p:grpSp>
          <p:nvGrpSpPr>
            <p:cNvPr id="13" name="Группа 12"/>
            <p:cNvGrpSpPr>
              <a:grpSpLocks/>
            </p:cNvGrpSpPr>
            <p:nvPr/>
          </p:nvGrpSpPr>
          <p:grpSpPr bwMode="auto">
            <a:xfrm>
              <a:off x="928662" y="4143380"/>
              <a:ext cx="7215238" cy="1571636"/>
              <a:chOff x="928662" y="4143380"/>
              <a:chExt cx="7215238" cy="1571636"/>
            </a:xfrm>
          </p:grpSpPr>
          <p:sp>
            <p:nvSpPr>
              <p:cNvPr id="3" name="Прямоугольник 2"/>
              <p:cNvSpPr/>
              <p:nvPr/>
            </p:nvSpPr>
            <p:spPr>
              <a:xfrm>
                <a:off x="92866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" name="Прямоугольник 3"/>
              <p:cNvSpPr/>
              <p:nvPr/>
            </p:nvSpPr>
            <p:spPr>
              <a:xfrm>
                <a:off x="164304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2357422" y="4143380"/>
                <a:ext cx="785818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31432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457200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528638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600076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428860" y="5000636"/>
                <a:ext cx="500067" cy="571504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4000" b="1" i="1" dirty="0">
                    <a:latin typeface="Times New Roman" pitchFamily="18" charset="0"/>
                    <a:cs typeface="Times New Roman" pitchFamily="18" charset="0"/>
                  </a:rPr>
                  <a:t>к</a:t>
                </a: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74295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4" name="Прямоугольник 43"/>
              <p:cNvSpPr/>
              <p:nvPr/>
            </p:nvSpPr>
            <p:spPr>
              <a:xfrm>
                <a:off x="4572000" y="5072075"/>
                <a:ext cx="500067" cy="64294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4000" b="1" i="1" dirty="0" err="1">
                    <a:latin typeface="Times New Roman" pitchFamily="18" charset="0"/>
                    <a:cs typeface="Times New Roman" pitchFamily="18" charset="0"/>
                  </a:rPr>
                  <a:t>р</a:t>
                </a:r>
                <a:endParaRPr lang="ru-RU" sz="400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Прямоугольник 46"/>
              <p:cNvSpPr/>
              <p:nvPr/>
            </p:nvSpPr>
            <p:spPr>
              <a:xfrm>
                <a:off x="38576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8" name="Прямоугольник 47"/>
              <p:cNvSpPr/>
              <p:nvPr/>
            </p:nvSpPr>
            <p:spPr>
              <a:xfrm>
                <a:off x="67151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4" name="Группа 13"/>
            <p:cNvGrpSpPr>
              <a:grpSpLocks/>
            </p:cNvGrpSpPr>
            <p:nvPr/>
          </p:nvGrpSpPr>
          <p:grpSpPr bwMode="auto">
            <a:xfrm>
              <a:off x="928662" y="4857760"/>
              <a:ext cx="7215238" cy="714380"/>
              <a:chOff x="928662" y="4143380"/>
              <a:chExt cx="7215238" cy="714380"/>
            </a:xfrm>
          </p:grpSpPr>
          <p:sp>
            <p:nvSpPr>
              <p:cNvPr id="15" name="Прямоугольник 14"/>
              <p:cNvSpPr/>
              <p:nvPr/>
            </p:nvSpPr>
            <p:spPr>
              <a:xfrm>
                <a:off x="92866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6" name="Прямоугольник 15"/>
              <p:cNvSpPr/>
              <p:nvPr/>
            </p:nvSpPr>
            <p:spPr>
              <a:xfrm>
                <a:off x="164304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2357422" y="4143380"/>
                <a:ext cx="785818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31432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38576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0" name="Прямоугольник 19"/>
              <p:cNvSpPr/>
              <p:nvPr/>
            </p:nvSpPr>
            <p:spPr>
              <a:xfrm>
                <a:off x="457200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528638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2" name="Прямоугольник 21"/>
              <p:cNvSpPr/>
              <p:nvPr/>
            </p:nvSpPr>
            <p:spPr>
              <a:xfrm>
                <a:off x="600076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67151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74295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5" name="Группа 24"/>
            <p:cNvGrpSpPr>
              <a:grpSpLocks/>
            </p:cNvGrpSpPr>
            <p:nvPr/>
          </p:nvGrpSpPr>
          <p:grpSpPr bwMode="auto">
            <a:xfrm>
              <a:off x="928662" y="5572140"/>
              <a:ext cx="7215238" cy="714380"/>
              <a:chOff x="928662" y="4143380"/>
              <a:chExt cx="7215238" cy="714380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92866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1643042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2357422" y="4143380"/>
                <a:ext cx="785818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31432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0" name="Прямоугольник 29"/>
              <p:cNvSpPr/>
              <p:nvPr/>
            </p:nvSpPr>
            <p:spPr>
              <a:xfrm>
                <a:off x="38576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457200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528638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600076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4" name="Прямоугольник 33"/>
              <p:cNvSpPr/>
              <p:nvPr/>
            </p:nvSpPr>
            <p:spPr>
              <a:xfrm>
                <a:off x="671514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7429520" y="4143380"/>
                <a:ext cx="714380" cy="71438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sp>
        <p:nvSpPr>
          <p:cNvPr id="37" name="Овал 36"/>
          <p:cNvSpPr/>
          <p:nvPr/>
        </p:nvSpPr>
        <p:spPr>
          <a:xfrm>
            <a:off x="5929313" y="4786313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1571625" y="4786313"/>
            <a:ext cx="142875" cy="1428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39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>
            <a:off x="5426925" y="1073877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cxnSp>
        <p:nvCxnSpPr>
          <p:cNvPr id="41" name="Прямая соединительная линия 40"/>
          <p:cNvCxnSpPr>
            <a:stCxn id="38" idx="6"/>
          </p:cNvCxnSpPr>
          <p:nvPr/>
        </p:nvCxnSpPr>
        <p:spPr>
          <a:xfrm>
            <a:off x="1714500" y="4857750"/>
            <a:ext cx="428625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Овал 41"/>
          <p:cNvSpPr/>
          <p:nvPr/>
        </p:nvSpPr>
        <p:spPr>
          <a:xfrm>
            <a:off x="3786188" y="47863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олилиния 42"/>
          <p:cNvSpPr/>
          <p:nvPr/>
        </p:nvSpPr>
        <p:spPr>
          <a:xfrm>
            <a:off x="1622425" y="4492625"/>
            <a:ext cx="4645025" cy="387350"/>
          </a:xfrm>
          <a:custGeom>
            <a:avLst/>
            <a:gdLst>
              <a:gd name="connsiteX0" fmla="*/ 0 w 4644390"/>
              <a:gd name="connsiteY0" fmla="*/ 377190 h 388620"/>
              <a:gd name="connsiteX1" fmla="*/ 1120140 w 4644390"/>
              <a:gd name="connsiteY1" fmla="*/ 125730 h 388620"/>
              <a:gd name="connsiteX2" fmla="*/ 2994660 w 4644390"/>
              <a:gd name="connsiteY2" fmla="*/ 34290 h 388620"/>
              <a:gd name="connsiteX3" fmla="*/ 4411980 w 4644390"/>
              <a:gd name="connsiteY3" fmla="*/ 331470 h 388620"/>
              <a:gd name="connsiteX4" fmla="*/ 4389120 w 4644390"/>
              <a:gd name="connsiteY4" fmla="*/ 377190 h 38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44390" h="388620">
                <a:moveTo>
                  <a:pt x="0" y="377190"/>
                </a:moveTo>
                <a:cubicBezTo>
                  <a:pt x="310515" y="280035"/>
                  <a:pt x="621030" y="182880"/>
                  <a:pt x="1120140" y="125730"/>
                </a:cubicBezTo>
                <a:cubicBezTo>
                  <a:pt x="1619250" y="68580"/>
                  <a:pt x="2446020" y="0"/>
                  <a:pt x="2994660" y="34290"/>
                </a:cubicBezTo>
                <a:cubicBezTo>
                  <a:pt x="3543300" y="68580"/>
                  <a:pt x="4179570" y="274320"/>
                  <a:pt x="4411980" y="331470"/>
                </a:cubicBezTo>
                <a:cubicBezTo>
                  <a:pt x="4644390" y="388620"/>
                  <a:pt x="4516755" y="382905"/>
                  <a:pt x="4389120" y="37719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2643188" y="5072063"/>
            <a:ext cx="500062" cy="50006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714875" y="4929188"/>
            <a:ext cx="500063" cy="50006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 flipV="1">
            <a:off x="1714500" y="4857750"/>
            <a:ext cx="209232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42" idx="6"/>
            <a:endCxn id="37" idx="2"/>
          </p:cNvCxnSpPr>
          <p:nvPr/>
        </p:nvCxnSpPr>
        <p:spPr>
          <a:xfrm flipV="1">
            <a:off x="3929063" y="4857750"/>
            <a:ext cx="200025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3714750" y="4071938"/>
            <a:ext cx="428625" cy="42862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b="1" i="1" dirty="0">
                <a:latin typeface="Times New Roman" pitchFamily="18" charset="0"/>
                <a:cs typeface="Times New Roman" pitchFamily="18" charset="0"/>
              </a:rPr>
              <a:t>л</a:t>
            </a:r>
          </a:p>
        </p:txBody>
      </p:sp>
    </p:spTree>
    <p:extLst>
      <p:ext uri="{BB962C8B-B14F-4D97-AF65-F5344CB8AC3E}">
        <p14:creationId xmlns="" xmlns:p14="http://schemas.microsoft.com/office/powerpoint/2010/main" val="40849219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39" dur="2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7" grpId="0" animBg="1"/>
      <p:bldP spid="38" grpId="0" animBg="1"/>
      <p:bldP spid="50" grpId="0" animBg="1"/>
      <p:bldP spid="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99992" y="836712"/>
            <a:ext cx="720080" cy="490066"/>
          </a:xfrm>
        </p:spPr>
        <p:txBody>
          <a:bodyPr>
            <a:noAutofit/>
          </a:bodyPr>
          <a:lstStyle/>
          <a:p>
            <a:endParaRPr lang="ru-RU" sz="36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745"/>
          <a:stretch>
            <a:fillRect/>
          </a:stretch>
        </p:blipFill>
        <p:spPr bwMode="auto">
          <a:xfrm>
            <a:off x="1835696" y="548680"/>
            <a:ext cx="6408712" cy="5472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51720" y="1556792"/>
            <a:ext cx="172819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815649" y="1556792"/>
            <a:ext cx="3816424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383600" y="3167257"/>
            <a:ext cx="39631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44008" y="3161822"/>
            <a:ext cx="43204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51720" y="1556792"/>
            <a:ext cx="5472608" cy="4571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661876" y="4027923"/>
            <a:ext cx="39631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365732" y="4030909"/>
            <a:ext cx="43204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4644008" y="4869160"/>
            <a:ext cx="39631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5733256"/>
            <a:ext cx="43204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940152" y="3245631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>
                <a:solidFill>
                  <a:prstClr val="black"/>
                </a:solidFill>
                <a:ea typeface="+mj-ea"/>
                <a:cs typeface="+mj-cs"/>
              </a:rPr>
              <a:t>в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06972" y="4104802"/>
            <a:ext cx="5132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800" dirty="0" smtClean="0">
                <a:solidFill>
                  <a:prstClr val="black"/>
                </a:solidFill>
              </a:rPr>
              <a:t>б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906972" y="4958348"/>
            <a:ext cx="4796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800" dirty="0" smtClean="0">
                <a:solidFill>
                  <a:prstClr val="black"/>
                </a:solidFill>
              </a:rPr>
              <a:t>а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906972" y="4890080"/>
            <a:ext cx="432048" cy="4571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948625" y="5750775"/>
            <a:ext cx="396312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Кольцо 15"/>
          <p:cNvSpPr/>
          <p:nvPr/>
        </p:nvSpPr>
        <p:spPr>
          <a:xfrm>
            <a:off x="3319500" y="5091523"/>
            <a:ext cx="648072" cy="659252"/>
          </a:xfrm>
          <a:prstGeom prst="donut">
            <a:avLst>
              <a:gd name="adj" fmla="val 9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Кольцо 19"/>
          <p:cNvSpPr/>
          <p:nvPr/>
        </p:nvSpPr>
        <p:spPr>
          <a:xfrm>
            <a:off x="5855925" y="3376107"/>
            <a:ext cx="648072" cy="659252"/>
          </a:xfrm>
          <a:prstGeom prst="donut">
            <a:avLst>
              <a:gd name="adj" fmla="val 9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ольцо 20"/>
          <p:cNvSpPr/>
          <p:nvPr/>
        </p:nvSpPr>
        <p:spPr>
          <a:xfrm>
            <a:off x="5822745" y="2525429"/>
            <a:ext cx="648072" cy="659252"/>
          </a:xfrm>
          <a:prstGeom prst="donut">
            <a:avLst>
              <a:gd name="adj" fmla="val 9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ольцо 21"/>
          <p:cNvSpPr/>
          <p:nvPr/>
        </p:nvSpPr>
        <p:spPr>
          <a:xfrm>
            <a:off x="3257720" y="4249810"/>
            <a:ext cx="648072" cy="659252"/>
          </a:xfrm>
          <a:prstGeom prst="donut">
            <a:avLst>
              <a:gd name="adj" fmla="val 9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422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9" grpId="1" animBg="1"/>
      <p:bldP spid="11" grpId="0" animBg="1"/>
      <p:bldP spid="12" grpId="0" animBg="1"/>
      <p:bldP spid="13" grpId="0" animBg="1"/>
      <p:bldP spid="5" grpId="0"/>
      <p:bldP spid="14" grpId="0"/>
      <p:bldP spid="15" grpId="0"/>
      <p:bldP spid="17" grpId="0" animBg="1"/>
      <p:bldP spid="18" grpId="0" animBg="1"/>
      <p:bldP spid="16" grpId="0" animBg="1"/>
      <p:bldP spid="20" grpId="0" animBg="1"/>
      <p:bldP spid="21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675" r="12821"/>
          <a:stretch>
            <a:fillRect/>
          </a:stretch>
        </p:blipFill>
        <p:spPr bwMode="auto">
          <a:xfrm>
            <a:off x="1619672" y="692696"/>
            <a:ext cx="619268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35896" y="54868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ea typeface="+mj-ea"/>
                <a:cs typeface="+mj-cs"/>
              </a:rPr>
              <a:t>1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48264" y="105273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4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35896" y="136446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948264" y="191683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5896" y="2239997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FF0000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48264" y="277123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635896" y="309439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15084" y="357301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39752" y="389618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35896" y="389618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15084" y="443711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339752" y="476269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6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35896" y="476269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5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915084" y="5229200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 smtClean="0">
                <a:solidFill>
                  <a:srgbClr val="FF0000"/>
                </a:solidFill>
              </a:rPr>
              <a:t>2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570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 4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14563" y="4929188"/>
            <a:ext cx="4357687" cy="13573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86116" y="5000636"/>
            <a:ext cx="226215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7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 + 4</a:t>
            </a:r>
            <a:endParaRPr lang="ru-RU" sz="72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6" name="Группа 40"/>
          <p:cNvGrpSpPr>
            <a:grpSpLocks/>
          </p:cNvGrpSpPr>
          <p:nvPr/>
        </p:nvGrpSpPr>
        <p:grpSpPr bwMode="auto">
          <a:xfrm>
            <a:off x="642938" y="1071563"/>
            <a:ext cx="3643312" cy="3357562"/>
            <a:chOff x="642910" y="1071546"/>
            <a:chExt cx="3643338" cy="3357586"/>
          </a:xfrm>
        </p:grpSpPr>
        <p:grpSp>
          <p:nvGrpSpPr>
            <p:cNvPr id="8" name="Группа 9"/>
            <p:cNvGrpSpPr>
              <a:grpSpLocks/>
            </p:cNvGrpSpPr>
            <p:nvPr/>
          </p:nvGrpSpPr>
          <p:grpSpPr bwMode="auto">
            <a:xfrm>
              <a:off x="642910" y="2071678"/>
              <a:ext cx="1571636" cy="2357454"/>
              <a:chOff x="928662" y="2071678"/>
              <a:chExt cx="785818" cy="1357322"/>
            </a:xfrm>
          </p:grpSpPr>
          <p:grpSp>
            <p:nvGrpSpPr>
              <p:cNvPr id="10" name="Группа 7"/>
              <p:cNvGrpSpPr>
                <a:grpSpLocks/>
              </p:cNvGrpSpPr>
              <p:nvPr/>
            </p:nvGrpSpPr>
            <p:grpSpPr bwMode="auto">
              <a:xfrm>
                <a:off x="928662" y="2071678"/>
                <a:ext cx="785818" cy="1357322"/>
                <a:chOff x="928662" y="2071678"/>
                <a:chExt cx="785818" cy="1357322"/>
              </a:xfrm>
            </p:grpSpPr>
            <p:sp>
              <p:nvSpPr>
                <p:cNvPr id="4" name="Прямоугольник 3"/>
                <p:cNvSpPr/>
                <p:nvPr/>
              </p:nvSpPr>
              <p:spPr>
                <a:xfrm>
                  <a:off x="928662" y="2714235"/>
                  <a:ext cx="785818" cy="714765"/>
                </a:xfrm>
                <a:prstGeom prst="rect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5" name="Равнобедренный треугольник 4"/>
                <p:cNvSpPr/>
                <p:nvPr/>
              </p:nvSpPr>
              <p:spPr>
                <a:xfrm>
                  <a:off x="928662" y="2071678"/>
                  <a:ext cx="785818" cy="642557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7" name="Прямоугольник 6"/>
                <p:cNvSpPr/>
                <p:nvPr/>
              </p:nvSpPr>
              <p:spPr>
                <a:xfrm>
                  <a:off x="1142976" y="2929030"/>
                  <a:ext cx="285752" cy="28608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  <p:sp>
            <p:nvSpPr>
              <p:cNvPr id="9" name="Прямоугольник 8"/>
              <p:cNvSpPr/>
              <p:nvPr/>
            </p:nvSpPr>
            <p:spPr>
              <a:xfrm>
                <a:off x="1071538" y="2214265"/>
                <a:ext cx="142876" cy="28608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11" name="Группа 10"/>
            <p:cNvGrpSpPr>
              <a:grpSpLocks/>
            </p:cNvGrpSpPr>
            <p:nvPr/>
          </p:nvGrpSpPr>
          <p:grpSpPr bwMode="auto">
            <a:xfrm>
              <a:off x="2571736" y="1071546"/>
              <a:ext cx="1714512" cy="2214578"/>
              <a:chOff x="928662" y="2071678"/>
              <a:chExt cx="785818" cy="1357322"/>
            </a:xfrm>
          </p:grpSpPr>
          <p:grpSp>
            <p:nvGrpSpPr>
              <p:cNvPr id="12" name="Группа 11"/>
              <p:cNvGrpSpPr>
                <a:grpSpLocks/>
              </p:cNvGrpSpPr>
              <p:nvPr/>
            </p:nvGrpSpPr>
            <p:grpSpPr bwMode="auto">
              <a:xfrm>
                <a:off x="928662" y="2071678"/>
                <a:ext cx="785818" cy="1357322"/>
                <a:chOff x="928662" y="2071678"/>
                <a:chExt cx="785818" cy="1357322"/>
              </a:xfrm>
            </p:grpSpPr>
            <p:sp>
              <p:nvSpPr>
                <p:cNvPr id="14" name="Прямоугольник 13"/>
                <p:cNvSpPr/>
                <p:nvPr/>
              </p:nvSpPr>
              <p:spPr>
                <a:xfrm>
                  <a:off x="928662" y="2714825"/>
                  <a:ext cx="785818" cy="714175"/>
                </a:xfrm>
                <a:prstGeom prst="rect">
                  <a:avLst/>
                </a:prstGeom>
                <a:solidFill>
                  <a:srgbClr val="FFFF66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5" name="Равнобедренный треугольник 14"/>
                <p:cNvSpPr/>
                <p:nvPr/>
              </p:nvSpPr>
              <p:spPr>
                <a:xfrm>
                  <a:off x="928662" y="2071678"/>
                  <a:ext cx="785818" cy="643147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16" name="Прямоугольник 15"/>
                <p:cNvSpPr/>
                <p:nvPr/>
              </p:nvSpPr>
              <p:spPr>
                <a:xfrm>
                  <a:off x="1143307" y="2928883"/>
                  <a:ext cx="285223" cy="286059"/>
                </a:xfrm>
                <a:prstGeom prst="rect">
                  <a:avLst/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</p:grpSp>
          <p:sp>
            <p:nvSpPr>
              <p:cNvPr id="13" name="Прямоугольник 12"/>
              <p:cNvSpPr/>
              <p:nvPr/>
            </p:nvSpPr>
            <p:spPr>
              <a:xfrm>
                <a:off x="1071273" y="2214707"/>
                <a:ext cx="143339" cy="28605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grpSp>
        <p:nvGrpSpPr>
          <p:cNvPr id="17" name="Группа 39"/>
          <p:cNvGrpSpPr>
            <a:grpSpLocks/>
          </p:cNvGrpSpPr>
          <p:nvPr/>
        </p:nvGrpSpPr>
        <p:grpSpPr bwMode="auto">
          <a:xfrm>
            <a:off x="5214938" y="714375"/>
            <a:ext cx="3357562" cy="3786188"/>
            <a:chOff x="5214942" y="714356"/>
            <a:chExt cx="3357586" cy="3786214"/>
          </a:xfrm>
        </p:grpSpPr>
        <p:grpSp>
          <p:nvGrpSpPr>
            <p:cNvPr id="20" name="Группа 23"/>
            <p:cNvGrpSpPr>
              <a:grpSpLocks/>
            </p:cNvGrpSpPr>
            <p:nvPr/>
          </p:nvGrpSpPr>
          <p:grpSpPr bwMode="auto">
            <a:xfrm>
              <a:off x="5214942" y="2000240"/>
              <a:ext cx="785818" cy="1500198"/>
              <a:chOff x="5214942" y="2000240"/>
              <a:chExt cx="517991" cy="1154440"/>
            </a:xfrm>
          </p:grpSpPr>
          <p:sp>
            <p:nvSpPr>
              <p:cNvPr id="18" name="Облако 17"/>
              <p:cNvSpPr/>
              <p:nvPr/>
            </p:nvSpPr>
            <p:spPr>
              <a:xfrm>
                <a:off x="5214942" y="2000240"/>
                <a:ext cx="500202" cy="499647"/>
              </a:xfrm>
              <a:prstGeom prst="clou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19" name="Овал 18"/>
              <p:cNvSpPr/>
              <p:nvPr/>
            </p:nvSpPr>
            <p:spPr>
              <a:xfrm>
                <a:off x="5429463" y="2143171"/>
                <a:ext cx="142317" cy="14293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21" name="Прямая соединительная линия 20"/>
              <p:cNvCxnSpPr>
                <a:stCxn id="18" idx="1"/>
              </p:cNvCxnSpPr>
              <p:nvPr/>
            </p:nvCxnSpPr>
            <p:spPr>
              <a:xfrm rot="5400000">
                <a:off x="5125354" y="2803996"/>
                <a:ext cx="643798" cy="35579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Полилиния 22"/>
              <p:cNvSpPr/>
              <p:nvPr/>
            </p:nvSpPr>
            <p:spPr>
              <a:xfrm>
                <a:off x="5440975" y="2613498"/>
                <a:ext cx="291958" cy="541182"/>
              </a:xfrm>
              <a:custGeom>
                <a:avLst/>
                <a:gdLst>
                  <a:gd name="connsiteX0" fmla="*/ 0 w 292253"/>
                  <a:gd name="connsiteY0" fmla="*/ 449284 h 540724"/>
                  <a:gd name="connsiteX1" fmla="*/ 22860 w 292253"/>
                  <a:gd name="connsiteY1" fmla="*/ 266404 h 540724"/>
                  <a:gd name="connsiteX2" fmla="*/ 68580 w 292253"/>
                  <a:gd name="connsiteY2" fmla="*/ 197824 h 540724"/>
                  <a:gd name="connsiteX3" fmla="*/ 137160 w 292253"/>
                  <a:gd name="connsiteY3" fmla="*/ 129244 h 540724"/>
                  <a:gd name="connsiteX4" fmla="*/ 228600 w 292253"/>
                  <a:gd name="connsiteY4" fmla="*/ 60664 h 540724"/>
                  <a:gd name="connsiteX5" fmla="*/ 205740 w 292253"/>
                  <a:gd name="connsiteY5" fmla="*/ 403564 h 540724"/>
                  <a:gd name="connsiteX6" fmla="*/ 137160 w 292253"/>
                  <a:gd name="connsiteY6" fmla="*/ 472144 h 540724"/>
                  <a:gd name="connsiteX7" fmla="*/ 91440 w 292253"/>
                  <a:gd name="connsiteY7" fmla="*/ 540724 h 540724"/>
                  <a:gd name="connsiteX8" fmla="*/ 0 w 292253"/>
                  <a:gd name="connsiteY8" fmla="*/ 517864 h 540724"/>
                  <a:gd name="connsiteX9" fmla="*/ 0 w 292253"/>
                  <a:gd name="connsiteY9" fmla="*/ 517864 h 540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253" h="540724">
                    <a:moveTo>
                      <a:pt x="0" y="449284"/>
                    </a:moveTo>
                    <a:cubicBezTo>
                      <a:pt x="7620" y="388324"/>
                      <a:pt x="6696" y="325674"/>
                      <a:pt x="22860" y="266404"/>
                    </a:cubicBezTo>
                    <a:cubicBezTo>
                      <a:pt x="30089" y="239898"/>
                      <a:pt x="50991" y="218930"/>
                      <a:pt x="68580" y="197824"/>
                    </a:cubicBezTo>
                    <a:cubicBezTo>
                      <a:pt x="89276" y="172988"/>
                      <a:pt x="112324" y="149940"/>
                      <a:pt x="137160" y="129244"/>
                    </a:cubicBezTo>
                    <a:cubicBezTo>
                      <a:pt x="292253" y="0"/>
                      <a:pt x="155897" y="133367"/>
                      <a:pt x="228600" y="60664"/>
                    </a:cubicBezTo>
                    <a:cubicBezTo>
                      <a:pt x="220980" y="174964"/>
                      <a:pt x="230590" y="291738"/>
                      <a:pt x="205740" y="403564"/>
                    </a:cubicBezTo>
                    <a:cubicBezTo>
                      <a:pt x="198727" y="435123"/>
                      <a:pt x="157856" y="447308"/>
                      <a:pt x="137160" y="472144"/>
                    </a:cubicBezTo>
                    <a:cubicBezTo>
                      <a:pt x="119571" y="493250"/>
                      <a:pt x="106680" y="517864"/>
                      <a:pt x="91440" y="540724"/>
                    </a:cubicBezTo>
                    <a:cubicBezTo>
                      <a:pt x="15631" y="515454"/>
                      <a:pt x="46957" y="517864"/>
                      <a:pt x="0" y="517864"/>
                    </a:cubicBezTo>
                    <a:lnTo>
                      <a:pt x="0" y="517864"/>
                    </a:lnTo>
                  </a:path>
                </a:pathLst>
              </a:custGeom>
              <a:solidFill>
                <a:srgbClr val="00B050"/>
              </a:solidFill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2" name="Группа 24"/>
            <p:cNvGrpSpPr>
              <a:grpSpLocks/>
            </p:cNvGrpSpPr>
            <p:nvPr/>
          </p:nvGrpSpPr>
          <p:grpSpPr bwMode="auto">
            <a:xfrm>
              <a:off x="6786578" y="714356"/>
              <a:ext cx="785818" cy="1500198"/>
              <a:chOff x="5214942" y="2000240"/>
              <a:chExt cx="517991" cy="1154440"/>
            </a:xfrm>
          </p:grpSpPr>
          <p:sp>
            <p:nvSpPr>
              <p:cNvPr id="26" name="Облако 25"/>
              <p:cNvSpPr/>
              <p:nvPr/>
            </p:nvSpPr>
            <p:spPr>
              <a:xfrm>
                <a:off x="5214942" y="2000240"/>
                <a:ext cx="500202" cy="499647"/>
              </a:xfrm>
              <a:prstGeom prst="clou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27" name="Овал 26"/>
              <p:cNvSpPr/>
              <p:nvPr/>
            </p:nvSpPr>
            <p:spPr>
              <a:xfrm>
                <a:off x="5429463" y="2143171"/>
                <a:ext cx="142317" cy="14293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28" name="Прямая соединительная линия 27"/>
              <p:cNvCxnSpPr>
                <a:stCxn id="26" idx="1"/>
              </p:cNvCxnSpPr>
              <p:nvPr/>
            </p:nvCxnSpPr>
            <p:spPr>
              <a:xfrm rot="5400000">
                <a:off x="5125354" y="2803996"/>
                <a:ext cx="643798" cy="35579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Полилиния 28"/>
              <p:cNvSpPr/>
              <p:nvPr/>
            </p:nvSpPr>
            <p:spPr>
              <a:xfrm>
                <a:off x="5440975" y="2613498"/>
                <a:ext cx="291958" cy="541182"/>
              </a:xfrm>
              <a:custGeom>
                <a:avLst/>
                <a:gdLst>
                  <a:gd name="connsiteX0" fmla="*/ 0 w 292253"/>
                  <a:gd name="connsiteY0" fmla="*/ 449284 h 540724"/>
                  <a:gd name="connsiteX1" fmla="*/ 22860 w 292253"/>
                  <a:gd name="connsiteY1" fmla="*/ 266404 h 540724"/>
                  <a:gd name="connsiteX2" fmla="*/ 68580 w 292253"/>
                  <a:gd name="connsiteY2" fmla="*/ 197824 h 540724"/>
                  <a:gd name="connsiteX3" fmla="*/ 137160 w 292253"/>
                  <a:gd name="connsiteY3" fmla="*/ 129244 h 540724"/>
                  <a:gd name="connsiteX4" fmla="*/ 228600 w 292253"/>
                  <a:gd name="connsiteY4" fmla="*/ 60664 h 540724"/>
                  <a:gd name="connsiteX5" fmla="*/ 205740 w 292253"/>
                  <a:gd name="connsiteY5" fmla="*/ 403564 h 540724"/>
                  <a:gd name="connsiteX6" fmla="*/ 137160 w 292253"/>
                  <a:gd name="connsiteY6" fmla="*/ 472144 h 540724"/>
                  <a:gd name="connsiteX7" fmla="*/ 91440 w 292253"/>
                  <a:gd name="connsiteY7" fmla="*/ 540724 h 540724"/>
                  <a:gd name="connsiteX8" fmla="*/ 0 w 292253"/>
                  <a:gd name="connsiteY8" fmla="*/ 517864 h 540724"/>
                  <a:gd name="connsiteX9" fmla="*/ 0 w 292253"/>
                  <a:gd name="connsiteY9" fmla="*/ 517864 h 540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253" h="540724">
                    <a:moveTo>
                      <a:pt x="0" y="449284"/>
                    </a:moveTo>
                    <a:cubicBezTo>
                      <a:pt x="7620" y="388324"/>
                      <a:pt x="6696" y="325674"/>
                      <a:pt x="22860" y="266404"/>
                    </a:cubicBezTo>
                    <a:cubicBezTo>
                      <a:pt x="30089" y="239898"/>
                      <a:pt x="50991" y="218930"/>
                      <a:pt x="68580" y="197824"/>
                    </a:cubicBezTo>
                    <a:cubicBezTo>
                      <a:pt x="89276" y="172988"/>
                      <a:pt x="112324" y="149940"/>
                      <a:pt x="137160" y="129244"/>
                    </a:cubicBezTo>
                    <a:cubicBezTo>
                      <a:pt x="292253" y="0"/>
                      <a:pt x="155897" y="133367"/>
                      <a:pt x="228600" y="60664"/>
                    </a:cubicBezTo>
                    <a:cubicBezTo>
                      <a:pt x="220980" y="174964"/>
                      <a:pt x="230590" y="291738"/>
                      <a:pt x="205740" y="403564"/>
                    </a:cubicBezTo>
                    <a:cubicBezTo>
                      <a:pt x="198727" y="435123"/>
                      <a:pt x="157856" y="447308"/>
                      <a:pt x="137160" y="472144"/>
                    </a:cubicBezTo>
                    <a:cubicBezTo>
                      <a:pt x="119571" y="493250"/>
                      <a:pt x="106680" y="517864"/>
                      <a:pt x="91440" y="540724"/>
                    </a:cubicBezTo>
                    <a:cubicBezTo>
                      <a:pt x="15631" y="515454"/>
                      <a:pt x="46957" y="517864"/>
                      <a:pt x="0" y="517864"/>
                    </a:cubicBezTo>
                    <a:lnTo>
                      <a:pt x="0" y="517864"/>
                    </a:lnTo>
                  </a:path>
                </a:pathLst>
              </a:custGeom>
              <a:solidFill>
                <a:srgbClr val="00B050"/>
              </a:solidFill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4" name="Группа 29"/>
            <p:cNvGrpSpPr>
              <a:grpSpLocks/>
            </p:cNvGrpSpPr>
            <p:nvPr/>
          </p:nvGrpSpPr>
          <p:grpSpPr bwMode="auto">
            <a:xfrm>
              <a:off x="6572264" y="2857496"/>
              <a:ext cx="785818" cy="1643074"/>
              <a:chOff x="5214942" y="2000240"/>
              <a:chExt cx="517991" cy="1154440"/>
            </a:xfrm>
          </p:grpSpPr>
          <p:sp>
            <p:nvSpPr>
              <p:cNvPr id="31" name="Облако 30"/>
              <p:cNvSpPr/>
              <p:nvPr/>
            </p:nvSpPr>
            <p:spPr>
              <a:xfrm>
                <a:off x="5214942" y="2000240"/>
                <a:ext cx="500202" cy="499699"/>
              </a:xfrm>
              <a:prstGeom prst="clou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2" name="Овал 31"/>
              <p:cNvSpPr/>
              <p:nvPr/>
            </p:nvSpPr>
            <p:spPr>
              <a:xfrm>
                <a:off x="5429464" y="2143011"/>
                <a:ext cx="142317" cy="14277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33" name="Прямая соединительная линия 32"/>
              <p:cNvCxnSpPr>
                <a:stCxn id="31" idx="1"/>
              </p:cNvCxnSpPr>
              <p:nvPr/>
            </p:nvCxnSpPr>
            <p:spPr>
              <a:xfrm rot="5400000">
                <a:off x="5125461" y="2803943"/>
                <a:ext cx="643587" cy="35579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Полилиния 33"/>
              <p:cNvSpPr/>
              <p:nvPr/>
            </p:nvSpPr>
            <p:spPr>
              <a:xfrm>
                <a:off x="5440975" y="2613710"/>
                <a:ext cx="291959" cy="540970"/>
              </a:xfrm>
              <a:custGeom>
                <a:avLst/>
                <a:gdLst>
                  <a:gd name="connsiteX0" fmla="*/ 0 w 292253"/>
                  <a:gd name="connsiteY0" fmla="*/ 449284 h 540724"/>
                  <a:gd name="connsiteX1" fmla="*/ 22860 w 292253"/>
                  <a:gd name="connsiteY1" fmla="*/ 266404 h 540724"/>
                  <a:gd name="connsiteX2" fmla="*/ 68580 w 292253"/>
                  <a:gd name="connsiteY2" fmla="*/ 197824 h 540724"/>
                  <a:gd name="connsiteX3" fmla="*/ 137160 w 292253"/>
                  <a:gd name="connsiteY3" fmla="*/ 129244 h 540724"/>
                  <a:gd name="connsiteX4" fmla="*/ 228600 w 292253"/>
                  <a:gd name="connsiteY4" fmla="*/ 60664 h 540724"/>
                  <a:gd name="connsiteX5" fmla="*/ 205740 w 292253"/>
                  <a:gd name="connsiteY5" fmla="*/ 403564 h 540724"/>
                  <a:gd name="connsiteX6" fmla="*/ 137160 w 292253"/>
                  <a:gd name="connsiteY6" fmla="*/ 472144 h 540724"/>
                  <a:gd name="connsiteX7" fmla="*/ 91440 w 292253"/>
                  <a:gd name="connsiteY7" fmla="*/ 540724 h 540724"/>
                  <a:gd name="connsiteX8" fmla="*/ 0 w 292253"/>
                  <a:gd name="connsiteY8" fmla="*/ 517864 h 540724"/>
                  <a:gd name="connsiteX9" fmla="*/ 0 w 292253"/>
                  <a:gd name="connsiteY9" fmla="*/ 517864 h 540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253" h="540724">
                    <a:moveTo>
                      <a:pt x="0" y="449284"/>
                    </a:moveTo>
                    <a:cubicBezTo>
                      <a:pt x="7620" y="388324"/>
                      <a:pt x="6696" y="325674"/>
                      <a:pt x="22860" y="266404"/>
                    </a:cubicBezTo>
                    <a:cubicBezTo>
                      <a:pt x="30089" y="239898"/>
                      <a:pt x="50991" y="218930"/>
                      <a:pt x="68580" y="197824"/>
                    </a:cubicBezTo>
                    <a:cubicBezTo>
                      <a:pt x="89276" y="172988"/>
                      <a:pt x="112324" y="149940"/>
                      <a:pt x="137160" y="129244"/>
                    </a:cubicBezTo>
                    <a:cubicBezTo>
                      <a:pt x="292253" y="0"/>
                      <a:pt x="155897" y="133367"/>
                      <a:pt x="228600" y="60664"/>
                    </a:cubicBezTo>
                    <a:cubicBezTo>
                      <a:pt x="220980" y="174964"/>
                      <a:pt x="230590" y="291738"/>
                      <a:pt x="205740" y="403564"/>
                    </a:cubicBezTo>
                    <a:cubicBezTo>
                      <a:pt x="198727" y="435123"/>
                      <a:pt x="157856" y="447308"/>
                      <a:pt x="137160" y="472144"/>
                    </a:cubicBezTo>
                    <a:cubicBezTo>
                      <a:pt x="119571" y="493250"/>
                      <a:pt x="106680" y="517864"/>
                      <a:pt x="91440" y="540724"/>
                    </a:cubicBezTo>
                    <a:cubicBezTo>
                      <a:pt x="15631" y="515454"/>
                      <a:pt x="46957" y="517864"/>
                      <a:pt x="0" y="517864"/>
                    </a:cubicBezTo>
                    <a:lnTo>
                      <a:pt x="0" y="517864"/>
                    </a:lnTo>
                  </a:path>
                </a:pathLst>
              </a:custGeom>
              <a:solidFill>
                <a:srgbClr val="00B050"/>
              </a:solidFill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  <p:grpSp>
          <p:nvGrpSpPr>
            <p:cNvPr id="25" name="Группа 34"/>
            <p:cNvGrpSpPr>
              <a:grpSpLocks/>
            </p:cNvGrpSpPr>
            <p:nvPr/>
          </p:nvGrpSpPr>
          <p:grpSpPr bwMode="auto">
            <a:xfrm>
              <a:off x="7786710" y="2214554"/>
              <a:ext cx="785818" cy="1643074"/>
              <a:chOff x="5214942" y="2000240"/>
              <a:chExt cx="517991" cy="1154440"/>
            </a:xfrm>
          </p:grpSpPr>
          <p:sp>
            <p:nvSpPr>
              <p:cNvPr id="36" name="Облако 35"/>
              <p:cNvSpPr/>
              <p:nvPr/>
            </p:nvSpPr>
            <p:spPr>
              <a:xfrm>
                <a:off x="5214942" y="2000240"/>
                <a:ext cx="500202" cy="499699"/>
              </a:xfrm>
              <a:prstGeom prst="cloud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5429463" y="2143011"/>
                <a:ext cx="142317" cy="142771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38" name="Прямая соединительная линия 37"/>
              <p:cNvCxnSpPr>
                <a:stCxn id="36" idx="1"/>
              </p:cNvCxnSpPr>
              <p:nvPr/>
            </p:nvCxnSpPr>
            <p:spPr>
              <a:xfrm rot="5400000">
                <a:off x="5125460" y="2803943"/>
                <a:ext cx="643586" cy="35579"/>
              </a:xfrm>
              <a:prstGeom prst="line">
                <a:avLst/>
              </a:prstGeom>
              <a:ln w="508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Полилиния 38"/>
              <p:cNvSpPr/>
              <p:nvPr/>
            </p:nvSpPr>
            <p:spPr>
              <a:xfrm>
                <a:off x="5440975" y="2613710"/>
                <a:ext cx="291958" cy="540969"/>
              </a:xfrm>
              <a:custGeom>
                <a:avLst/>
                <a:gdLst>
                  <a:gd name="connsiteX0" fmla="*/ 0 w 292253"/>
                  <a:gd name="connsiteY0" fmla="*/ 449284 h 540724"/>
                  <a:gd name="connsiteX1" fmla="*/ 22860 w 292253"/>
                  <a:gd name="connsiteY1" fmla="*/ 266404 h 540724"/>
                  <a:gd name="connsiteX2" fmla="*/ 68580 w 292253"/>
                  <a:gd name="connsiteY2" fmla="*/ 197824 h 540724"/>
                  <a:gd name="connsiteX3" fmla="*/ 137160 w 292253"/>
                  <a:gd name="connsiteY3" fmla="*/ 129244 h 540724"/>
                  <a:gd name="connsiteX4" fmla="*/ 228600 w 292253"/>
                  <a:gd name="connsiteY4" fmla="*/ 60664 h 540724"/>
                  <a:gd name="connsiteX5" fmla="*/ 205740 w 292253"/>
                  <a:gd name="connsiteY5" fmla="*/ 403564 h 540724"/>
                  <a:gd name="connsiteX6" fmla="*/ 137160 w 292253"/>
                  <a:gd name="connsiteY6" fmla="*/ 472144 h 540724"/>
                  <a:gd name="connsiteX7" fmla="*/ 91440 w 292253"/>
                  <a:gd name="connsiteY7" fmla="*/ 540724 h 540724"/>
                  <a:gd name="connsiteX8" fmla="*/ 0 w 292253"/>
                  <a:gd name="connsiteY8" fmla="*/ 517864 h 540724"/>
                  <a:gd name="connsiteX9" fmla="*/ 0 w 292253"/>
                  <a:gd name="connsiteY9" fmla="*/ 517864 h 540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92253" h="540724">
                    <a:moveTo>
                      <a:pt x="0" y="449284"/>
                    </a:moveTo>
                    <a:cubicBezTo>
                      <a:pt x="7620" y="388324"/>
                      <a:pt x="6696" y="325674"/>
                      <a:pt x="22860" y="266404"/>
                    </a:cubicBezTo>
                    <a:cubicBezTo>
                      <a:pt x="30089" y="239898"/>
                      <a:pt x="50991" y="218930"/>
                      <a:pt x="68580" y="197824"/>
                    </a:cubicBezTo>
                    <a:cubicBezTo>
                      <a:pt x="89276" y="172988"/>
                      <a:pt x="112324" y="149940"/>
                      <a:pt x="137160" y="129244"/>
                    </a:cubicBezTo>
                    <a:cubicBezTo>
                      <a:pt x="292253" y="0"/>
                      <a:pt x="155897" y="133367"/>
                      <a:pt x="228600" y="60664"/>
                    </a:cubicBezTo>
                    <a:cubicBezTo>
                      <a:pt x="220980" y="174964"/>
                      <a:pt x="230590" y="291738"/>
                      <a:pt x="205740" y="403564"/>
                    </a:cubicBezTo>
                    <a:cubicBezTo>
                      <a:pt x="198727" y="435123"/>
                      <a:pt x="157856" y="447308"/>
                      <a:pt x="137160" y="472144"/>
                    </a:cubicBezTo>
                    <a:cubicBezTo>
                      <a:pt x="119571" y="493250"/>
                      <a:pt x="106680" y="517864"/>
                      <a:pt x="91440" y="540724"/>
                    </a:cubicBezTo>
                    <a:cubicBezTo>
                      <a:pt x="15631" y="515454"/>
                      <a:pt x="46957" y="517864"/>
                      <a:pt x="0" y="517864"/>
                    </a:cubicBezTo>
                    <a:lnTo>
                      <a:pt x="0" y="517864"/>
                    </a:lnTo>
                  </a:path>
                </a:pathLst>
              </a:custGeom>
              <a:solidFill>
                <a:srgbClr val="00B050"/>
              </a:solidFill>
              <a:ln w="6350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/>
              </a:p>
            </p:txBody>
          </p:sp>
        </p:grpSp>
      </p:grpSp>
      <p:sp>
        <p:nvSpPr>
          <p:cNvPr id="48" name="Солнце 47"/>
          <p:cNvSpPr/>
          <p:nvPr/>
        </p:nvSpPr>
        <p:spPr>
          <a:xfrm>
            <a:off x="285750" y="0"/>
            <a:ext cx="1214438" cy="1285875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0" name="Молния 49"/>
          <p:cNvSpPr/>
          <p:nvPr/>
        </p:nvSpPr>
        <p:spPr>
          <a:xfrm rot="21050973">
            <a:off x="571500" y="4286250"/>
            <a:ext cx="2500313" cy="428625"/>
          </a:xfrm>
          <a:prstGeom prst="lightningBol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1" name="Молния 50"/>
          <p:cNvSpPr/>
          <p:nvPr/>
        </p:nvSpPr>
        <p:spPr>
          <a:xfrm rot="21078606">
            <a:off x="2286000" y="3214688"/>
            <a:ext cx="2500313" cy="428625"/>
          </a:xfrm>
          <a:prstGeom prst="lightningBol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8" grpId="0" animBg="1"/>
      <p:bldP spid="50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353" y="1556792"/>
            <a:ext cx="8928992" cy="2543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020272" y="308054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a typeface="+mj-ea"/>
                <a:cs typeface="+mj-cs"/>
              </a:rPr>
              <a:t>3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536579" y="308054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600" b="1" dirty="0">
                <a:solidFill>
                  <a:srgbClr val="FF0000"/>
                </a:solidFill>
              </a:rPr>
              <a:t>3</a:t>
            </a:r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6148" name="Picture 4" descr="https://im0-tub-ru.yandex.net/i?id=bbca5ebfcccbfb3279815db836e37509&amp;n=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988840"/>
            <a:ext cx="407686" cy="67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79298" y="2248508"/>
            <a:ext cx="407987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 descr="https://i.pinimg.com/originals/69/a5/74/69a574774d6901398832440cf3190cf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5088438" y="1809397"/>
            <a:ext cx="4985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https://i.pinimg.com/originals/69/a5/74/69a574774d6901398832440cf3190cf9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4541019" y="1809397"/>
            <a:ext cx="49857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7660" y="2279639"/>
            <a:ext cx="5000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977" y="2324708"/>
            <a:ext cx="5000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4355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632848" cy="936104"/>
          </a:xfrm>
        </p:spPr>
        <p:txBody>
          <a:bodyPr/>
          <a:lstStyle/>
          <a:p>
            <a:r>
              <a:rPr lang="ru-RU" b="1" dirty="0" smtClean="0">
                <a:solidFill>
                  <a:srgbClr val="0033CC"/>
                </a:solidFill>
                <a:latin typeface="Bookman Old Style" pitchFamily="18" charset="0"/>
              </a:rPr>
              <a:t>Источник информации</a:t>
            </a:r>
            <a:endParaRPr lang="ru-RU" b="1" dirty="0">
              <a:solidFill>
                <a:srgbClr val="0033CC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484784"/>
            <a:ext cx="6023520" cy="4525963"/>
          </a:xfrm>
        </p:spPr>
        <p:txBody>
          <a:bodyPr/>
          <a:lstStyle/>
          <a:p>
            <a:r>
              <a:rPr lang="ru-RU" b="1" dirty="0" smtClean="0">
                <a:solidFill>
                  <a:srgbClr val="0033CC"/>
                </a:solidFill>
                <a:hlinkClick r:id="rId2"/>
              </a:rPr>
              <a:t>Фон</a:t>
            </a:r>
            <a:endParaRPr lang="ru-RU" b="1" dirty="0" smtClean="0">
              <a:solidFill>
                <a:srgbClr val="0033CC"/>
              </a:solidFill>
            </a:endParaRPr>
          </a:p>
          <a:p>
            <a:r>
              <a:rPr lang="ru-RU" b="1" dirty="0" smtClean="0">
                <a:solidFill>
                  <a:srgbClr val="0033CC"/>
                </a:solidFill>
                <a:hlinkClick r:id="rId3"/>
              </a:rPr>
              <a:t>Ажурная полоска</a:t>
            </a:r>
            <a:endParaRPr lang="ru-RU" b="1" dirty="0" smtClean="0">
              <a:solidFill>
                <a:srgbClr val="0033CC"/>
              </a:solidFill>
            </a:endParaRPr>
          </a:p>
          <a:p>
            <a:r>
              <a:rPr lang="ru-RU" b="1" dirty="0" smtClean="0">
                <a:solidFill>
                  <a:srgbClr val="0033CC"/>
                </a:solidFill>
                <a:hlinkClick r:id="rId4"/>
              </a:rPr>
              <a:t>Корабль</a:t>
            </a:r>
            <a:endParaRPr lang="ru-RU" b="1" dirty="0" smtClean="0">
              <a:solidFill>
                <a:srgbClr val="0033CC"/>
              </a:solidFill>
            </a:endParaRPr>
          </a:p>
          <a:p>
            <a:r>
              <a:rPr lang="ru-RU" b="1" dirty="0" smtClean="0">
                <a:solidFill>
                  <a:srgbClr val="0033CC"/>
                </a:solidFill>
                <a:hlinkClick r:id="rId5"/>
              </a:rPr>
              <a:t>Чайка</a:t>
            </a:r>
            <a:r>
              <a:rPr lang="ru-RU" b="1" dirty="0" smtClean="0">
                <a:solidFill>
                  <a:srgbClr val="0033CC"/>
                </a:solidFill>
              </a:rPr>
              <a:t>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Составитель – Долгобородова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Лариса Анатольевна, учитель начальных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классов МБОУ СШ № 8 г. Архангельска</a:t>
            </a:r>
            <a:endParaRPr lang="ru-RU" sz="24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1907704" y="2060848"/>
            <a:ext cx="1357322" cy="1143000"/>
          </a:xfrm>
        </p:spPr>
        <p:txBody>
          <a:bodyPr/>
          <a:lstStyle/>
          <a:p>
            <a:r>
              <a:rPr lang="ru-RU" dirty="0" smtClean="0"/>
              <a:t>5 -</a:t>
            </a:r>
            <a:endParaRPr lang="ru-RU" dirty="0"/>
          </a:p>
        </p:txBody>
      </p:sp>
      <p:cxnSp>
        <p:nvCxnSpPr>
          <p:cNvPr id="4" name="Прямая соединительная линия 3"/>
          <p:cNvCxnSpPr>
            <a:stCxn id="19" idx="0"/>
            <a:endCxn id="17" idx="6"/>
          </p:cNvCxnSpPr>
          <p:nvPr/>
        </p:nvCxnSpPr>
        <p:spPr>
          <a:xfrm rot="5400000" flipH="1" flipV="1">
            <a:off x="5518553" y="2375290"/>
            <a:ext cx="1588" cy="653657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143108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857488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64330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35768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07206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8644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50082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21520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792958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8643966" y="5572140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000232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1</a:t>
            </a:r>
            <a:endParaRPr lang="ru-RU" sz="2400" b="1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2714612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2</a:t>
            </a:r>
            <a:endParaRPr lang="ru-RU" sz="2400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3571868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3</a:t>
            </a:r>
            <a:endParaRPr lang="ru-RU" sz="2400" b="1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00628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5</a:t>
            </a:r>
            <a:endParaRPr lang="ru-RU" sz="2400" b="1" i="1" dirty="0"/>
          </a:p>
        </p:txBody>
      </p:sp>
      <p:sp>
        <p:nvSpPr>
          <p:cNvPr id="23" name="TextBox 22"/>
          <p:cNvSpPr txBox="1"/>
          <p:nvPr/>
        </p:nvSpPr>
        <p:spPr>
          <a:xfrm>
            <a:off x="4214810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4</a:t>
            </a:r>
            <a:endParaRPr lang="ru-RU" sz="2400" b="1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57950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7</a:t>
            </a:r>
            <a:endParaRPr lang="ru-RU" sz="2400" b="1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5715008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6</a:t>
            </a:r>
            <a:endParaRPr lang="ru-RU" sz="2400" b="1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72330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8</a:t>
            </a:r>
            <a:endParaRPr lang="ru-RU" sz="2400" b="1" i="1" dirty="0"/>
          </a:p>
        </p:txBody>
      </p:sp>
      <p:sp>
        <p:nvSpPr>
          <p:cNvPr id="27" name="TextBox 26"/>
          <p:cNvSpPr txBox="1"/>
          <p:nvPr/>
        </p:nvSpPr>
        <p:spPr>
          <a:xfrm>
            <a:off x="7786710" y="564357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9</a:t>
            </a:r>
            <a:endParaRPr lang="ru-RU" sz="2400" b="1" i="1" dirty="0"/>
          </a:p>
        </p:txBody>
      </p:sp>
      <p:sp>
        <p:nvSpPr>
          <p:cNvPr id="28" name="TextBox 27"/>
          <p:cNvSpPr txBox="1"/>
          <p:nvPr/>
        </p:nvSpPr>
        <p:spPr>
          <a:xfrm>
            <a:off x="8429652" y="571501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10</a:t>
            </a:r>
            <a:endParaRPr lang="ru-RU" sz="2400" b="1" i="1" dirty="0"/>
          </a:p>
        </p:txBody>
      </p:sp>
      <p:sp>
        <p:nvSpPr>
          <p:cNvPr id="30" name="Заголовок 28"/>
          <p:cNvSpPr txBox="1">
            <a:spLocks/>
          </p:cNvSpPr>
          <p:nvPr/>
        </p:nvSpPr>
        <p:spPr>
          <a:xfrm>
            <a:off x="2771800" y="2060848"/>
            <a:ext cx="13573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</a:t>
            </a:r>
            <a:r>
              <a:rPr lang="ru-RU" sz="4400" dirty="0" smtClean="0">
                <a:latin typeface="+mj-lt"/>
                <a:ea typeface="+mj-ea"/>
                <a:cs typeface="+mj-cs"/>
              </a:rPr>
              <a:t>+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1" name="Заголовок 28"/>
          <p:cNvSpPr txBox="1">
            <a:spLocks/>
          </p:cNvSpPr>
          <p:nvPr/>
        </p:nvSpPr>
        <p:spPr>
          <a:xfrm>
            <a:off x="3563888" y="2060848"/>
            <a:ext cx="13573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2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-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4" name="Заголовок 28"/>
          <p:cNvSpPr txBox="1">
            <a:spLocks/>
          </p:cNvSpPr>
          <p:nvPr/>
        </p:nvSpPr>
        <p:spPr>
          <a:xfrm>
            <a:off x="4355976" y="2060848"/>
            <a:ext cx="13573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3 +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5" name="Заголовок 28"/>
          <p:cNvSpPr txBox="1">
            <a:spLocks/>
          </p:cNvSpPr>
          <p:nvPr/>
        </p:nvSpPr>
        <p:spPr>
          <a:xfrm>
            <a:off x="5148064" y="2060848"/>
            <a:ext cx="13573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2 -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6" name="Заголовок 28"/>
          <p:cNvSpPr txBox="1">
            <a:spLocks/>
          </p:cNvSpPr>
          <p:nvPr/>
        </p:nvSpPr>
        <p:spPr>
          <a:xfrm>
            <a:off x="6084168" y="2060848"/>
            <a:ext cx="128588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4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 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7" name="Заголовок 28"/>
          <p:cNvSpPr txBox="1">
            <a:spLocks/>
          </p:cNvSpPr>
          <p:nvPr/>
        </p:nvSpPr>
        <p:spPr>
          <a:xfrm>
            <a:off x="6732240" y="1988840"/>
            <a:ext cx="135732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+mj-lt"/>
                <a:ea typeface="+mj-ea"/>
                <a:cs typeface="+mj-cs"/>
              </a:rPr>
              <a:t>1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9" name="Заголовок 1"/>
          <p:cNvSpPr txBox="1">
            <a:spLocks/>
          </p:cNvSpPr>
          <p:nvPr/>
        </p:nvSpPr>
        <p:spPr>
          <a:xfrm>
            <a:off x="323528" y="54868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Игра «День - ночь»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00750" y="1285875"/>
            <a:ext cx="1928813" cy="18573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5786438" y="357188"/>
            <a:ext cx="2357437" cy="928687"/>
          </a:xfrm>
          <a:prstGeom prst="triangl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Рамка 3"/>
          <p:cNvSpPr/>
          <p:nvPr/>
        </p:nvSpPr>
        <p:spPr>
          <a:xfrm>
            <a:off x="6429375" y="1785938"/>
            <a:ext cx="857250" cy="714375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500813" y="1857375"/>
            <a:ext cx="714375" cy="5715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7" name="Прямая соединительная линия 6">
            <a:hlinkClick r:id="rId2" action="ppaction://hlinksldjump"/>
          </p:cNvPr>
          <p:cNvCxnSpPr>
            <a:endCxn id="9" idx="14"/>
          </p:cNvCxnSpPr>
          <p:nvPr/>
        </p:nvCxnSpPr>
        <p:spPr>
          <a:xfrm flipV="1">
            <a:off x="2000250" y="3403600"/>
            <a:ext cx="5529263" cy="152558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Полилиния 8">
            <a:hlinkClick r:id="rId3" action="ppaction://hlinksldjump"/>
          </p:cNvPr>
          <p:cNvSpPr/>
          <p:nvPr/>
        </p:nvSpPr>
        <p:spPr>
          <a:xfrm>
            <a:off x="2000250" y="3214688"/>
            <a:ext cx="5534025" cy="1625600"/>
          </a:xfrm>
          <a:custGeom>
            <a:avLst/>
            <a:gdLst>
              <a:gd name="connsiteX0" fmla="*/ 0 w 5533572"/>
              <a:gd name="connsiteY0" fmla="*/ 1625599 h 1625599"/>
              <a:gd name="connsiteX1" fmla="*/ 217715 w 5533572"/>
              <a:gd name="connsiteY1" fmla="*/ 1124857 h 1625599"/>
              <a:gd name="connsiteX2" fmla="*/ 696686 w 5533572"/>
              <a:gd name="connsiteY2" fmla="*/ 820057 h 1625599"/>
              <a:gd name="connsiteX3" fmla="*/ 1262743 w 5533572"/>
              <a:gd name="connsiteY3" fmla="*/ 580571 h 1625599"/>
              <a:gd name="connsiteX4" fmla="*/ 1850572 w 5533572"/>
              <a:gd name="connsiteY4" fmla="*/ 449942 h 1625599"/>
              <a:gd name="connsiteX5" fmla="*/ 2307772 w 5533572"/>
              <a:gd name="connsiteY5" fmla="*/ 384628 h 1625599"/>
              <a:gd name="connsiteX6" fmla="*/ 2786743 w 5533572"/>
              <a:gd name="connsiteY6" fmla="*/ 145142 h 1625599"/>
              <a:gd name="connsiteX7" fmla="*/ 3461657 w 5533572"/>
              <a:gd name="connsiteY7" fmla="*/ 145142 h 1625599"/>
              <a:gd name="connsiteX8" fmla="*/ 3853543 w 5533572"/>
              <a:gd name="connsiteY8" fmla="*/ 253999 h 1625599"/>
              <a:gd name="connsiteX9" fmla="*/ 4419600 w 5533572"/>
              <a:gd name="connsiteY9" fmla="*/ 14514 h 1625599"/>
              <a:gd name="connsiteX10" fmla="*/ 5508172 w 5533572"/>
              <a:gd name="connsiteY10" fmla="*/ 166914 h 1625599"/>
              <a:gd name="connsiteX11" fmla="*/ 5508172 w 5533572"/>
              <a:gd name="connsiteY11" fmla="*/ 166914 h 1625599"/>
              <a:gd name="connsiteX12" fmla="*/ 5529943 w 5533572"/>
              <a:gd name="connsiteY12" fmla="*/ 166914 h 1625599"/>
              <a:gd name="connsiteX13" fmla="*/ 5508172 w 5533572"/>
              <a:gd name="connsiteY13" fmla="*/ 145142 h 1625599"/>
              <a:gd name="connsiteX14" fmla="*/ 5529943 w 5533572"/>
              <a:gd name="connsiteY14" fmla="*/ 188685 h 1625599"/>
              <a:gd name="connsiteX15" fmla="*/ 5486400 w 5533572"/>
              <a:gd name="connsiteY15" fmla="*/ 145142 h 1625599"/>
              <a:gd name="connsiteX16" fmla="*/ 5486400 w 5533572"/>
              <a:gd name="connsiteY16" fmla="*/ 166914 h 16255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533572" h="1625599">
                <a:moveTo>
                  <a:pt x="0" y="1625599"/>
                </a:moveTo>
                <a:cubicBezTo>
                  <a:pt x="50800" y="1442356"/>
                  <a:pt x="101601" y="1259114"/>
                  <a:pt x="217715" y="1124857"/>
                </a:cubicBezTo>
                <a:cubicBezTo>
                  <a:pt x="333829" y="990600"/>
                  <a:pt x="522515" y="910771"/>
                  <a:pt x="696686" y="820057"/>
                </a:cubicBezTo>
                <a:cubicBezTo>
                  <a:pt x="870857" y="729343"/>
                  <a:pt x="1070429" y="642257"/>
                  <a:pt x="1262743" y="580571"/>
                </a:cubicBezTo>
                <a:cubicBezTo>
                  <a:pt x="1455057" y="518885"/>
                  <a:pt x="1676401" y="482599"/>
                  <a:pt x="1850572" y="449942"/>
                </a:cubicBezTo>
                <a:cubicBezTo>
                  <a:pt x="2024743" y="417285"/>
                  <a:pt x="2151744" y="435428"/>
                  <a:pt x="2307772" y="384628"/>
                </a:cubicBezTo>
                <a:cubicBezTo>
                  <a:pt x="2463800" y="333828"/>
                  <a:pt x="2594429" y="185056"/>
                  <a:pt x="2786743" y="145142"/>
                </a:cubicBezTo>
                <a:cubicBezTo>
                  <a:pt x="2979057" y="105228"/>
                  <a:pt x="3283857" y="126999"/>
                  <a:pt x="3461657" y="145142"/>
                </a:cubicBezTo>
                <a:cubicBezTo>
                  <a:pt x="3639457" y="163285"/>
                  <a:pt x="3693886" y="275770"/>
                  <a:pt x="3853543" y="253999"/>
                </a:cubicBezTo>
                <a:cubicBezTo>
                  <a:pt x="4013200" y="232228"/>
                  <a:pt x="4143829" y="29028"/>
                  <a:pt x="4419600" y="14514"/>
                </a:cubicBezTo>
                <a:cubicBezTo>
                  <a:pt x="4695371" y="0"/>
                  <a:pt x="5508172" y="166914"/>
                  <a:pt x="5508172" y="166914"/>
                </a:cubicBezTo>
                <a:lnTo>
                  <a:pt x="5508172" y="166914"/>
                </a:lnTo>
                <a:cubicBezTo>
                  <a:pt x="5511800" y="166914"/>
                  <a:pt x="5529943" y="170543"/>
                  <a:pt x="5529943" y="166914"/>
                </a:cubicBezTo>
                <a:cubicBezTo>
                  <a:pt x="5529943" y="163285"/>
                  <a:pt x="5508172" y="141514"/>
                  <a:pt x="5508172" y="145142"/>
                </a:cubicBezTo>
                <a:cubicBezTo>
                  <a:pt x="5508172" y="148770"/>
                  <a:pt x="5533572" y="188685"/>
                  <a:pt x="5529943" y="188685"/>
                </a:cubicBezTo>
                <a:cubicBezTo>
                  <a:pt x="5526314" y="188685"/>
                  <a:pt x="5493657" y="148771"/>
                  <a:pt x="5486400" y="145142"/>
                </a:cubicBezTo>
                <a:cubicBezTo>
                  <a:pt x="5479143" y="141514"/>
                  <a:pt x="5482771" y="154214"/>
                  <a:pt x="5486400" y="166914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>
            <a:hlinkClick r:id="rId3" action="ppaction://hlinksldjump"/>
          </p:cNvPr>
          <p:cNvSpPr/>
          <p:nvPr/>
        </p:nvSpPr>
        <p:spPr>
          <a:xfrm>
            <a:off x="2111375" y="3411538"/>
            <a:ext cx="6100763" cy="1863725"/>
          </a:xfrm>
          <a:custGeom>
            <a:avLst/>
            <a:gdLst>
              <a:gd name="connsiteX0" fmla="*/ 0 w 6099628"/>
              <a:gd name="connsiteY0" fmla="*/ 1531256 h 1865085"/>
              <a:gd name="connsiteX1" fmla="*/ 957942 w 6099628"/>
              <a:gd name="connsiteY1" fmla="*/ 1857828 h 1865085"/>
              <a:gd name="connsiteX2" fmla="*/ 1480457 w 6099628"/>
              <a:gd name="connsiteY2" fmla="*/ 1574799 h 1865085"/>
              <a:gd name="connsiteX3" fmla="*/ 1828800 w 6099628"/>
              <a:gd name="connsiteY3" fmla="*/ 1204685 h 1865085"/>
              <a:gd name="connsiteX4" fmla="*/ 2525485 w 6099628"/>
              <a:gd name="connsiteY4" fmla="*/ 1335313 h 1865085"/>
              <a:gd name="connsiteX5" fmla="*/ 2743200 w 6099628"/>
              <a:gd name="connsiteY5" fmla="*/ 1814285 h 1865085"/>
              <a:gd name="connsiteX6" fmla="*/ 3439885 w 6099628"/>
              <a:gd name="connsiteY6" fmla="*/ 1465942 h 1865085"/>
              <a:gd name="connsiteX7" fmla="*/ 3418114 w 6099628"/>
              <a:gd name="connsiteY7" fmla="*/ 1052285 h 1865085"/>
              <a:gd name="connsiteX8" fmla="*/ 3701142 w 6099628"/>
              <a:gd name="connsiteY8" fmla="*/ 703942 h 1865085"/>
              <a:gd name="connsiteX9" fmla="*/ 4659085 w 6099628"/>
              <a:gd name="connsiteY9" fmla="*/ 1074056 h 1865085"/>
              <a:gd name="connsiteX10" fmla="*/ 5072742 w 6099628"/>
              <a:gd name="connsiteY10" fmla="*/ 573313 h 1865085"/>
              <a:gd name="connsiteX11" fmla="*/ 6030685 w 6099628"/>
              <a:gd name="connsiteY11" fmla="*/ 464456 h 1865085"/>
              <a:gd name="connsiteX12" fmla="*/ 5486400 w 6099628"/>
              <a:gd name="connsiteY12" fmla="*/ 72571 h 1865085"/>
              <a:gd name="connsiteX13" fmla="*/ 5464628 w 6099628"/>
              <a:gd name="connsiteY13" fmla="*/ 29028 h 1865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99628" h="1865085">
                <a:moveTo>
                  <a:pt x="0" y="1531256"/>
                </a:moveTo>
                <a:cubicBezTo>
                  <a:pt x="355599" y="1690913"/>
                  <a:pt x="711199" y="1850571"/>
                  <a:pt x="957942" y="1857828"/>
                </a:cubicBezTo>
                <a:cubicBezTo>
                  <a:pt x="1204685" y="1865085"/>
                  <a:pt x="1335314" y="1683656"/>
                  <a:pt x="1480457" y="1574799"/>
                </a:cubicBezTo>
                <a:cubicBezTo>
                  <a:pt x="1625600" y="1465942"/>
                  <a:pt x="1654629" y="1244599"/>
                  <a:pt x="1828800" y="1204685"/>
                </a:cubicBezTo>
                <a:cubicBezTo>
                  <a:pt x="2002971" y="1164771"/>
                  <a:pt x="2373085" y="1233713"/>
                  <a:pt x="2525485" y="1335313"/>
                </a:cubicBezTo>
                <a:cubicBezTo>
                  <a:pt x="2677885" y="1436913"/>
                  <a:pt x="2590800" y="1792514"/>
                  <a:pt x="2743200" y="1814285"/>
                </a:cubicBezTo>
                <a:cubicBezTo>
                  <a:pt x="2895600" y="1836057"/>
                  <a:pt x="3327399" y="1592942"/>
                  <a:pt x="3439885" y="1465942"/>
                </a:cubicBezTo>
                <a:cubicBezTo>
                  <a:pt x="3552371" y="1338942"/>
                  <a:pt x="3374571" y="1179285"/>
                  <a:pt x="3418114" y="1052285"/>
                </a:cubicBezTo>
                <a:cubicBezTo>
                  <a:pt x="3461657" y="925285"/>
                  <a:pt x="3494314" y="700314"/>
                  <a:pt x="3701142" y="703942"/>
                </a:cubicBezTo>
                <a:cubicBezTo>
                  <a:pt x="3907970" y="707570"/>
                  <a:pt x="4430485" y="1095828"/>
                  <a:pt x="4659085" y="1074056"/>
                </a:cubicBezTo>
                <a:cubicBezTo>
                  <a:pt x="4887685" y="1052284"/>
                  <a:pt x="4844142" y="674913"/>
                  <a:pt x="5072742" y="573313"/>
                </a:cubicBezTo>
                <a:cubicBezTo>
                  <a:pt x="5301342" y="471713"/>
                  <a:pt x="5961742" y="547913"/>
                  <a:pt x="6030685" y="464456"/>
                </a:cubicBezTo>
                <a:cubicBezTo>
                  <a:pt x="6099628" y="380999"/>
                  <a:pt x="5580743" y="145142"/>
                  <a:pt x="5486400" y="72571"/>
                </a:cubicBezTo>
                <a:cubicBezTo>
                  <a:pt x="5392057" y="0"/>
                  <a:pt x="5428342" y="14514"/>
                  <a:pt x="5464628" y="29028"/>
                </a:cubicBez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4" name="Рисунок 23" descr="Кролик2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625" y="3714750"/>
            <a:ext cx="2330450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Прямоугольник 24"/>
          <p:cNvSpPr/>
          <p:nvPr/>
        </p:nvSpPr>
        <p:spPr>
          <a:xfrm>
            <a:off x="3786188" y="2714625"/>
            <a:ext cx="214312" cy="64293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блако 25"/>
          <p:cNvSpPr/>
          <p:nvPr/>
        </p:nvSpPr>
        <p:spPr>
          <a:xfrm>
            <a:off x="3357554" y="1285860"/>
            <a:ext cx="1214446" cy="1714512"/>
          </a:xfrm>
          <a:prstGeom prst="cloud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Молния 26"/>
          <p:cNvSpPr/>
          <p:nvPr/>
        </p:nvSpPr>
        <p:spPr>
          <a:xfrm>
            <a:off x="3214678" y="3214686"/>
            <a:ext cx="1214446" cy="428628"/>
          </a:xfrm>
          <a:prstGeom prst="lightningBol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Солнце 27"/>
          <p:cNvSpPr/>
          <p:nvPr/>
        </p:nvSpPr>
        <p:spPr>
          <a:xfrm>
            <a:off x="285750" y="357188"/>
            <a:ext cx="1714500" cy="1428750"/>
          </a:xfrm>
          <a:prstGeom prst="su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429520" y="1928802"/>
            <a:ext cx="428628" cy="11430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286625" y="3071813"/>
            <a:ext cx="714375" cy="28575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Молния 31"/>
          <p:cNvSpPr/>
          <p:nvPr/>
        </p:nvSpPr>
        <p:spPr>
          <a:xfrm>
            <a:off x="7072313" y="3214688"/>
            <a:ext cx="1357312" cy="500062"/>
          </a:xfrm>
          <a:prstGeom prst="lightningBol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71472" y="5500702"/>
            <a:ext cx="820776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Найди самый короткий путь и проверь себя.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259632" y="1484784"/>
            <a:ext cx="1080120" cy="936104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63500" cmpd="thickThin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588224" y="1772816"/>
            <a:ext cx="1056134" cy="974751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851920" y="3068960"/>
            <a:ext cx="1814512" cy="1705571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078" name="AutoShape 6"/>
          <p:cNvCxnSpPr>
            <a:cxnSpLocks noChangeShapeType="1"/>
          </p:cNvCxnSpPr>
          <p:nvPr/>
        </p:nvCxnSpPr>
        <p:spPr bwMode="auto">
          <a:xfrm>
            <a:off x="1979712" y="3789040"/>
            <a:ext cx="1728192" cy="1296144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3079" name="AutoShape 7"/>
          <p:cNvCxnSpPr>
            <a:cxnSpLocks noChangeShapeType="1"/>
          </p:cNvCxnSpPr>
          <p:nvPr/>
        </p:nvCxnSpPr>
        <p:spPr bwMode="auto">
          <a:xfrm>
            <a:off x="3347864" y="1628800"/>
            <a:ext cx="864096" cy="57606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80" name="AutoShape 8"/>
          <p:cNvCxnSpPr>
            <a:cxnSpLocks noChangeShapeType="1"/>
          </p:cNvCxnSpPr>
          <p:nvPr/>
        </p:nvCxnSpPr>
        <p:spPr bwMode="auto">
          <a:xfrm flipV="1">
            <a:off x="2627784" y="1628800"/>
            <a:ext cx="720080" cy="216024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4211960" y="1772816"/>
            <a:ext cx="864096" cy="432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475656" y="980728"/>
            <a:ext cx="445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4067944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164288" y="13407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644008" y="24928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76" y="46531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6228184" y="5085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187624" y="260648"/>
            <a:ext cx="75120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Геометрические фигуры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70C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8" name="Полилиния 27"/>
          <p:cNvSpPr/>
          <p:nvPr/>
        </p:nvSpPr>
        <p:spPr>
          <a:xfrm>
            <a:off x="5822576" y="3573016"/>
            <a:ext cx="2205808" cy="1953725"/>
          </a:xfrm>
          <a:custGeom>
            <a:avLst/>
            <a:gdLst>
              <a:gd name="connsiteX0" fmla="*/ 0 w 1775012"/>
              <a:gd name="connsiteY0" fmla="*/ 1396253 h 1396253"/>
              <a:gd name="connsiteX1" fmla="*/ 268942 w 1775012"/>
              <a:gd name="connsiteY1" fmla="*/ 1046630 h 1396253"/>
              <a:gd name="connsiteX2" fmla="*/ 1196789 w 1775012"/>
              <a:gd name="connsiteY2" fmla="*/ 1207994 h 1396253"/>
              <a:gd name="connsiteX3" fmla="*/ 900953 w 1775012"/>
              <a:gd name="connsiteY3" fmla="*/ 199465 h 1396253"/>
              <a:gd name="connsiteX4" fmla="*/ 1775012 w 1775012"/>
              <a:gd name="connsiteY4" fmla="*/ 11206 h 1396253"/>
              <a:gd name="connsiteX5" fmla="*/ 1775012 w 1775012"/>
              <a:gd name="connsiteY5" fmla="*/ 11206 h 1396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75012" h="1396253">
                <a:moveTo>
                  <a:pt x="0" y="1396253"/>
                </a:moveTo>
                <a:cubicBezTo>
                  <a:pt x="34738" y="1237129"/>
                  <a:pt x="69477" y="1078006"/>
                  <a:pt x="268942" y="1046630"/>
                </a:cubicBezTo>
                <a:cubicBezTo>
                  <a:pt x="468407" y="1015254"/>
                  <a:pt x="1091454" y="1349188"/>
                  <a:pt x="1196789" y="1207994"/>
                </a:cubicBezTo>
                <a:cubicBezTo>
                  <a:pt x="1302124" y="1066800"/>
                  <a:pt x="804583" y="398930"/>
                  <a:pt x="900953" y="199465"/>
                </a:cubicBezTo>
                <a:cubicBezTo>
                  <a:pt x="997324" y="0"/>
                  <a:pt x="1775012" y="11206"/>
                  <a:pt x="1775012" y="11206"/>
                </a:cubicBezTo>
                <a:lnTo>
                  <a:pt x="1775012" y="11206"/>
                </a:ln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Геометрическая фигура 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- </a:t>
            </a:r>
            <a:r>
              <a:rPr lang="ru-RU" sz="5400" b="1" dirty="0" smtClean="0">
                <a:solidFill>
                  <a:srgbClr val="0070C0"/>
                </a:solidFill>
              </a:rPr>
              <a:t>отрезок</a:t>
            </a:r>
            <a:endParaRPr lang="ru-RU" sz="5400" b="1" dirty="0">
              <a:solidFill>
                <a:srgbClr val="0070C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125230">
            <a:off x="3305843" y="1539801"/>
            <a:ext cx="3545288" cy="3172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вал 2"/>
          <p:cNvSpPr/>
          <p:nvPr/>
        </p:nvSpPr>
        <p:spPr>
          <a:xfrm>
            <a:off x="7380312" y="3068960"/>
            <a:ext cx="144016" cy="228691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996952"/>
            <a:ext cx="1714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Дуга 3"/>
          <p:cNvSpPr/>
          <p:nvPr/>
        </p:nvSpPr>
        <p:spPr>
          <a:xfrm>
            <a:off x="1031515" y="3340797"/>
            <a:ext cx="85725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051720" y="2276872"/>
            <a:ext cx="790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М</a:t>
            </a:r>
            <a:endParaRPr lang="ru-RU" sz="54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4288" y="2276872"/>
            <a:ext cx="6222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0070C0"/>
                </a:solidFill>
              </a:rPr>
              <a:t>Н</a:t>
            </a:r>
            <a:endParaRPr lang="ru-RU" sz="5400" b="1" dirty="0">
              <a:solidFill>
                <a:srgbClr val="0070C0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91880" y="4365104"/>
            <a:ext cx="2736304" cy="936104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555776" y="3717032"/>
            <a:ext cx="1584176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6156176" y="429309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3419872" y="5229200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2483768" y="3645024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067944" y="4077072"/>
            <a:ext cx="144016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3203848" y="3212976"/>
            <a:ext cx="5164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а</a:t>
            </a:r>
            <a:endParaRPr lang="ru-RU" sz="5400" dirty="0"/>
          </a:p>
        </p:txBody>
      </p:sp>
      <p:sp>
        <p:nvSpPr>
          <p:cNvPr id="22" name="TextBox 21"/>
          <p:cNvSpPr txBox="1"/>
          <p:nvPr/>
        </p:nvSpPr>
        <p:spPr>
          <a:xfrm>
            <a:off x="4860032" y="3933056"/>
            <a:ext cx="4780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с</a:t>
            </a:r>
            <a:endParaRPr lang="ru-RU" sz="5400" dirty="0"/>
          </a:p>
        </p:txBody>
      </p:sp>
    </p:spTree>
    <p:extLst>
      <p:ext uri="{BB962C8B-B14F-4D97-AF65-F5344CB8AC3E}">
        <p14:creationId xmlns="" xmlns:p14="http://schemas.microsoft.com/office/powerpoint/2010/main" val="42517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5856" y="-16202"/>
            <a:ext cx="4994084" cy="6874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45658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781" r="36251"/>
          <a:stretch>
            <a:fillRect/>
          </a:stretch>
        </p:blipFill>
        <p:spPr bwMode="auto">
          <a:xfrm>
            <a:off x="2627784" y="1916832"/>
            <a:ext cx="5328592" cy="3908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451316" y="404664"/>
            <a:ext cx="72512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Работа по учебнику на с. 1</a:t>
            </a:r>
            <a:endParaRPr lang="ru-RU" sz="4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44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643042" y="2714620"/>
            <a:ext cx="285752" cy="28575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7429500" y="2714625"/>
            <a:ext cx="285750" cy="28575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17763" y="2428868"/>
            <a:ext cx="80022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001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69765" y="2428868"/>
            <a:ext cx="68480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001">
            <a:schemeClr val="lt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28813" y="2857500"/>
            <a:ext cx="5500687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1653765" y="642918"/>
            <a:ext cx="589834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Построим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5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отрезок</a:t>
            </a:r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16200000">
            <a:off x="5498363" y="-926387"/>
            <a:ext cx="1433359" cy="9144001"/>
          </a:xfrm>
          <a:prstGeom prst="rect">
            <a:avLst/>
          </a:prstGeom>
          <a:gradFill>
            <a:gsLst>
              <a:gs pos="0">
                <a:srgbClr val="FFC000">
                  <a:alpha val="45000"/>
                </a:srgb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  <a:ln>
            <a:solidFill>
              <a:schemeClr val="tx1"/>
            </a:solidFill>
          </a:ln>
        </p:spPr>
      </p:pic>
      <p:sp>
        <p:nvSpPr>
          <p:cNvPr id="2765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  <a:p>
            <a:pPr eaLnBrk="0" hangingPunct="0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769733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46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Укажи правильный вариант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85" y="3366452"/>
            <a:ext cx="182245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7230">
            <a:off x="4052623" y="5247396"/>
            <a:ext cx="2499359" cy="768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7"/>
          <p:cNvGrpSpPr/>
          <p:nvPr/>
        </p:nvGrpSpPr>
        <p:grpSpPr>
          <a:xfrm>
            <a:off x="1691680" y="1772816"/>
            <a:ext cx="2880320" cy="864096"/>
            <a:chOff x="1691680" y="1772816"/>
            <a:chExt cx="2880320" cy="864096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 flipV="1">
              <a:off x="1691680" y="1772816"/>
              <a:ext cx="2880320" cy="864096"/>
            </a:xfrm>
            <a:prstGeom prst="line">
              <a:avLst/>
            </a:prstGeom>
            <a:ln w="571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3802219" y="1917616"/>
              <a:ext cx="144016" cy="144016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102" name="Picture 6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33985" y="2325016"/>
              <a:ext cx="1714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510" y="3315970"/>
            <a:ext cx="171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060" y="3829812"/>
            <a:ext cx="171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8"/>
          <p:cNvGrpSpPr/>
          <p:nvPr/>
        </p:nvGrpSpPr>
        <p:grpSpPr>
          <a:xfrm>
            <a:off x="4763314" y="2325016"/>
            <a:ext cx="2694761" cy="862122"/>
            <a:chOff x="4763314" y="2325016"/>
            <a:chExt cx="2694761" cy="862122"/>
          </a:xfrm>
        </p:grpSpPr>
        <p:pic>
          <p:nvPicPr>
            <p:cNvPr id="4101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4849039" y="2384883"/>
              <a:ext cx="2609036" cy="802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5" name="Picture 9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3314" y="2325016"/>
              <a:ext cx="1714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6" name="Picture 10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44208" y="2801250"/>
              <a:ext cx="1714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6" name="Группа 9"/>
          <p:cNvGrpSpPr/>
          <p:nvPr/>
        </p:nvGrpSpPr>
        <p:grpSpPr>
          <a:xfrm>
            <a:off x="4486275" y="3912362"/>
            <a:ext cx="2678013" cy="803455"/>
            <a:chOff x="4486275" y="3912362"/>
            <a:chExt cx="2678013" cy="803455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3912362"/>
              <a:ext cx="2592288" cy="797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86275" y="4550717"/>
              <a:ext cx="1714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8" name="Picture 1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29933" y="4010152"/>
              <a:ext cx="1714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589240"/>
            <a:ext cx="171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0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5517232"/>
            <a:ext cx="1714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92372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164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Отрезок и его части</vt:lpstr>
      <vt:lpstr>5 -</vt:lpstr>
      <vt:lpstr>Слайд 3</vt:lpstr>
      <vt:lpstr>Слайд 4</vt:lpstr>
      <vt:lpstr>Геометрическая фигура  - отрезок</vt:lpstr>
      <vt:lpstr>Слайд 6</vt:lpstr>
      <vt:lpstr>Слайд 7</vt:lpstr>
      <vt:lpstr>Слайд 8</vt:lpstr>
      <vt:lpstr>Укажи правильный вариант</vt:lpstr>
      <vt:lpstr>    Построй отрезки МК, СЕ, МС, КЕ</vt:lpstr>
      <vt:lpstr>Какие отрезки ты видишь на чертеже?</vt:lpstr>
      <vt:lpstr>Начертите отрезок длиной 6 клеток. Обозначьте его буквой л. Разделите его на две части: м и н</vt:lpstr>
      <vt:lpstr>Слайд 13</vt:lpstr>
      <vt:lpstr>Слайд 14</vt:lpstr>
      <vt:lpstr>Слайд 15</vt:lpstr>
      <vt:lpstr>Слайд 16</vt:lpstr>
      <vt:lpstr>Источник информации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Лариса</dc:creator>
  <cp:lastModifiedBy>Acer</cp:lastModifiedBy>
  <cp:revision>33</cp:revision>
  <dcterms:created xsi:type="dcterms:W3CDTF">2017-08-23T12:23:06Z</dcterms:created>
  <dcterms:modified xsi:type="dcterms:W3CDTF">2022-11-14T20:19:58Z</dcterms:modified>
</cp:coreProperties>
</file>